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4.jpg" ContentType="image/jpg"/>
  <Override PartName="/ppt/media/image55.jpg" ContentType="image/jpg"/>
  <Override PartName="/ppt/media/image57.jpg" ContentType="image/jpg"/>
  <Override PartName="/ppt/media/image61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6.jpg" ContentType="image/jpg"/>
  <Override PartName="/ppt/media/image67.jpg" ContentType="image/jpg"/>
  <Override PartName="/ppt/media/image68.jpg" ContentType="image/jpg"/>
  <Override PartName="/ppt/media/image69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4.jpg" ContentType="image/jpg"/>
  <Override PartName="/ppt/media/image75.jpg" ContentType="image/jpg"/>
  <Override PartName="/ppt/media/image76.jpg" ContentType="image/jpg"/>
  <Override PartName="/ppt/media/image77.jpg" ContentType="image/jpg"/>
  <Override PartName="/ppt/media/image78.jpg" ContentType="image/jpg"/>
  <Override PartName="/ppt/media/image79.jpg" ContentType="image/jpg"/>
  <Override PartName="/ppt/media/image80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86.jpg" ContentType="image/jpg"/>
  <Override PartName="/ppt/media/image87.jpg" ContentType="image/jpg"/>
  <Override PartName="/ppt/media/image88.jpg" ContentType="image/jpg"/>
  <Override PartName="/ppt/media/image89.jpg" ContentType="image/jpg"/>
  <Override PartName="/ppt/media/image90.jpg" ContentType="image/jpg"/>
  <Override PartName="/ppt/media/image91.jpg" ContentType="image/jpg"/>
  <Override PartName="/ppt/media/image92.jpg" ContentType="image/jpg"/>
  <Override PartName="/ppt/media/image93.jpg" ContentType="image/jpg"/>
  <Override PartName="/ppt/media/image94.jpg" ContentType="image/jpg"/>
  <Override PartName="/ppt/media/image96.jpg" ContentType="image/jpg"/>
  <Override PartName="/ppt/media/image97.jpg" ContentType="image/jpg"/>
  <Override PartName="/ppt/media/image98.jpg" ContentType="image/jpg"/>
  <Override PartName="/ppt/media/image99.jpg" ContentType="image/jpg"/>
  <Override PartName="/ppt/media/image100.jpg" ContentType="image/jpg"/>
  <Override PartName="/ppt/media/image101.jpg" ContentType="image/jpg"/>
  <Override PartName="/ppt/media/image103.jpg" ContentType="image/jpg"/>
  <Override PartName="/ppt/media/image104.jpg" ContentType="image/jpg"/>
  <Override PartName="/ppt/media/image106.jpg" ContentType="image/jpg"/>
  <Override PartName="/ppt/media/image107.jpg" ContentType="image/jpg"/>
  <Override PartName="/ppt/media/image108.jpg" ContentType="image/jpg"/>
  <Override PartName="/ppt/media/image109.jpg" ContentType="image/jpg"/>
  <Override PartName="/ppt/media/image110.jpg" ContentType="image/jpg"/>
  <Override PartName="/ppt/media/image118.jpg" ContentType="image/jpg"/>
  <Override PartName="/ppt/media/image120.jpg" ContentType="image/jpg"/>
  <Override PartName="/ppt/media/image122.jpg" ContentType="image/jpg"/>
  <Override PartName="/ppt/media/image123.jpg" ContentType="image/jpg"/>
  <Override PartName="/ppt/media/image125.jpg" ContentType="image/jpg"/>
  <Override PartName="/ppt/media/image126.jpg" ContentType="image/jpg"/>
  <Override PartName="/ppt/media/image128.jpg" ContentType="image/jpg"/>
  <Override PartName="/ppt/media/image129.jpg" ContentType="image/jpg"/>
  <Override PartName="/ppt/media/image130.jpg" ContentType="image/jpg"/>
  <Override PartName="/ppt/media/image131.jpg" ContentType="image/jpg"/>
  <Override PartName="/ppt/media/image132.jpg" ContentType="image/jpg"/>
  <Override PartName="/ppt/media/image13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37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177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28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80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37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440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47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767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67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73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513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817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979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D5313F-DED4-40EE-9459-F1885012655C}" type="datetimeFigureOut">
              <a:rPr lang="bg-BG" smtClean="0"/>
              <a:t>22.2.2025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A63F40-8FF1-4B13-8090-BB71F887D9D2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64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nalytics/answer/6367342?hl=b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neSKDI7trq1uP7x141IZk8F7K-XJtkezuuTgsRVZWZ0/edit?tab=t.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hyperlink" Target="http://w3techs.com/technologies/overview/traffic_analysis/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skillshop.docebosaas.com/learn/courses/8108/get-started-using-google-analytics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jpg"/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11" Type="http://schemas.openxmlformats.org/officeDocument/2006/relationships/image" Target="../media/image61.jpg"/><Relationship Id="rId5" Type="http://schemas.openxmlformats.org/officeDocument/2006/relationships/image" Target="../media/image56.png"/><Relationship Id="rId10" Type="http://schemas.openxmlformats.org/officeDocument/2006/relationships/image" Target="../media/image20.jpg"/><Relationship Id="rId4" Type="http://schemas.openxmlformats.org/officeDocument/2006/relationships/image" Target="../media/image55.jpg"/><Relationship Id="rId9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10" Type="http://schemas.openxmlformats.org/officeDocument/2006/relationships/image" Target="../media/image72.jpg"/><Relationship Id="rId4" Type="http://schemas.openxmlformats.org/officeDocument/2006/relationships/image" Target="../media/image66.jpg"/><Relationship Id="rId9" Type="http://schemas.openxmlformats.org/officeDocument/2006/relationships/image" Target="../media/image7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g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3" Type="http://schemas.openxmlformats.org/officeDocument/2006/relationships/image" Target="../media/image104.jpg"/><Relationship Id="rId7" Type="http://schemas.openxmlformats.org/officeDocument/2006/relationships/image" Target="../media/image107.jpg"/><Relationship Id="rId12" Type="http://schemas.openxmlformats.org/officeDocument/2006/relationships/image" Target="../media/image102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jpg"/><Relationship Id="rId11" Type="http://schemas.openxmlformats.org/officeDocument/2006/relationships/image" Target="../media/image58.png"/><Relationship Id="rId5" Type="http://schemas.openxmlformats.org/officeDocument/2006/relationships/image" Target="../media/image106.jpg"/><Relationship Id="rId10" Type="http://schemas.openxmlformats.org/officeDocument/2006/relationships/image" Target="../media/image110.jpg"/><Relationship Id="rId4" Type="http://schemas.openxmlformats.org/officeDocument/2006/relationships/image" Target="../media/image105.png"/><Relationship Id="rId9" Type="http://schemas.openxmlformats.org/officeDocument/2006/relationships/image" Target="../media/image10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jp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23.jpg"/><Relationship Id="rId7" Type="http://schemas.openxmlformats.org/officeDocument/2006/relationships/image" Target="../media/image106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jpg"/><Relationship Id="rId5" Type="http://schemas.openxmlformats.org/officeDocument/2006/relationships/image" Target="../media/image125.jpg"/><Relationship Id="rId10" Type="http://schemas.openxmlformats.org/officeDocument/2006/relationships/image" Target="../media/image126.jpg"/><Relationship Id="rId4" Type="http://schemas.openxmlformats.org/officeDocument/2006/relationships/image" Target="../media/image124.png"/><Relationship Id="rId9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3.jpg"/><Relationship Id="rId4" Type="http://schemas.openxmlformats.org/officeDocument/2006/relationships/image" Target="../media/image132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YD1Mu4WeEQ6HPBZHwLdgCaaHthGHpdWMdJxWeyyhdYw/edit?pli=1&amp;tab=t.0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jyCEG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0.jpg"/><Relationship Id="rId10" Type="http://schemas.openxmlformats.org/officeDocument/2006/relationships/image" Target="../media/image24.png"/><Relationship Id="rId4" Type="http://schemas.openxmlformats.org/officeDocument/2006/relationships/image" Target="../media/image19.jp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927235" y="7166596"/>
            <a:ext cx="5514802" cy="178622"/>
          </a:xfrm>
        </p:spPr>
        <p:txBody>
          <a:bodyPr>
            <a:normAutofit fontScale="32500" lnSpcReduction="20000"/>
          </a:bodyPr>
          <a:lstStyle/>
          <a:p>
            <a:endParaRPr lang="bg-BG" dirty="0"/>
          </a:p>
        </p:txBody>
      </p:sp>
      <p:pic>
        <p:nvPicPr>
          <p:cNvPr id="1026" name="Picture 2" descr="What Your Business Needs to Know About Google Analytics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1677120"/>
            <a:ext cx="6893502" cy="34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96669" y="286003"/>
            <a:ext cx="5823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solidFill>
                  <a:srgbClr val="3D5173"/>
                </a:solidFill>
              </a:rPr>
              <a:t>Google</a:t>
            </a:r>
            <a:r>
              <a:rPr sz="3200" spc="-135" dirty="0">
                <a:solidFill>
                  <a:srgbClr val="3D5173"/>
                </a:solidFill>
              </a:rPr>
              <a:t> </a:t>
            </a:r>
            <a:r>
              <a:rPr sz="3200" spc="-180" dirty="0">
                <a:solidFill>
                  <a:srgbClr val="3D5173"/>
                </a:solidFill>
              </a:rPr>
              <a:t>Analytics</a:t>
            </a:r>
            <a:r>
              <a:rPr sz="3200" spc="-160" dirty="0">
                <a:solidFill>
                  <a:srgbClr val="3D5173"/>
                </a:solidFill>
              </a:rPr>
              <a:t> </a:t>
            </a:r>
            <a:r>
              <a:rPr sz="3200" spc="-195" dirty="0">
                <a:solidFill>
                  <a:srgbClr val="3D5173"/>
                </a:solidFill>
              </a:rPr>
              <a:t>Demo</a:t>
            </a:r>
            <a:r>
              <a:rPr sz="3200" spc="-150" dirty="0">
                <a:solidFill>
                  <a:srgbClr val="3D5173"/>
                </a:solidFill>
              </a:rPr>
              <a:t> </a:t>
            </a:r>
            <a:r>
              <a:rPr sz="3200" spc="-145" dirty="0">
                <a:solidFill>
                  <a:srgbClr val="3D5173"/>
                </a:solidFill>
              </a:rPr>
              <a:t>account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2064511" y="2479624"/>
            <a:ext cx="968375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D5173"/>
                </a:solidFill>
                <a:latin typeface="Tahoma"/>
                <a:cs typeface="Tahoma"/>
              </a:rPr>
              <a:t>Google</a:t>
            </a:r>
            <a:r>
              <a:rPr sz="2800" spc="-55" dirty="0">
                <a:solidFill>
                  <a:srgbClr val="3D5173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3D5173"/>
                </a:solidFill>
                <a:latin typeface="Tahoma"/>
                <a:cs typeface="Tahoma"/>
              </a:rPr>
              <a:t>merchandise</a:t>
            </a:r>
            <a:r>
              <a:rPr sz="2800" spc="-55" dirty="0">
                <a:solidFill>
                  <a:srgbClr val="3D517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D5173"/>
                </a:solidFill>
                <a:latin typeface="Tahoma"/>
                <a:cs typeface="Tahoma"/>
              </a:rPr>
              <a:t>store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u="sng" spc="-10" dirty="0">
                <a:solidFill>
                  <a:srgbClr val="F0AB44"/>
                </a:solidFill>
                <a:uFill>
                  <a:solidFill>
                    <a:srgbClr val="F0AB44"/>
                  </a:solidFill>
                </a:uFill>
                <a:latin typeface="Tahoma"/>
                <a:cs typeface="Tahoma"/>
                <a:hlinkClick r:id="rId3"/>
              </a:rPr>
              <a:t>https:/</a:t>
            </a:r>
            <a:r>
              <a:rPr sz="2800" u="sng" spc="-155" dirty="0">
                <a:solidFill>
                  <a:srgbClr val="F0AB44"/>
                </a:solidFill>
                <a:uFill>
                  <a:solidFill>
                    <a:srgbClr val="F0AB44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800" u="sng" spc="-10" dirty="0">
                <a:solidFill>
                  <a:srgbClr val="F0AB44"/>
                </a:solidFill>
                <a:uFill>
                  <a:solidFill>
                    <a:srgbClr val="F0AB44"/>
                  </a:solidFill>
                </a:uFill>
                <a:latin typeface="Tahoma"/>
                <a:cs typeface="Tahoma"/>
                <a:hlinkClick r:id="rId3"/>
              </a:rPr>
              <a:t>support.google.com/analytics/answer/6367342?hl=bg</a:t>
            </a:r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225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29372" y="754402"/>
            <a:ext cx="2523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20" dirty="0">
                <a:solidFill>
                  <a:srgbClr val="3D5173"/>
                </a:solidFill>
                <a:latin typeface="Tahoma"/>
                <a:cs typeface="Tahoma"/>
              </a:rPr>
              <a:t>Deﬁnitions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9978" y="2672449"/>
            <a:ext cx="5323840" cy="15164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200" u="sng" spc="-10" dirty="0">
              <a:solidFill>
                <a:srgbClr val="F0AB44"/>
              </a:solidFill>
              <a:uFill>
                <a:solidFill>
                  <a:srgbClr val="F0AB44"/>
                </a:solidFill>
              </a:uFill>
              <a:latin typeface="Tahoma"/>
              <a:cs typeface="Tahoma"/>
            </a:endParaRPr>
          </a:p>
          <a:p>
            <a:pPr marL="12700">
              <a:spcBef>
                <a:spcPts val="105"/>
              </a:spcBef>
            </a:pPr>
            <a:r>
              <a:rPr lang="en-US" sz="3200" dirty="0" smtClean="0">
                <a:hlinkClick r:id="rId2"/>
              </a:rPr>
              <a:t>Google Analytics Cheat Sheet</a:t>
            </a:r>
            <a:r>
              <a:rPr lang="en-US" sz="3200" dirty="0" smtClean="0"/>
              <a:t> </a:t>
            </a:r>
            <a:endParaRPr lang="bg-BG" sz="3200" dirty="0" smtClean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870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708" y="429493"/>
            <a:ext cx="9112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22820" algn="l"/>
              </a:tabLst>
            </a:pPr>
            <a:r>
              <a:rPr sz="3200" spc="-204" dirty="0">
                <a:solidFill>
                  <a:schemeClr val="tx1"/>
                </a:solidFill>
              </a:rPr>
              <a:t>Let’s</a:t>
            </a:r>
            <a:r>
              <a:rPr sz="3200" spc="-150" dirty="0">
                <a:solidFill>
                  <a:schemeClr val="tx1"/>
                </a:solidFill>
              </a:rPr>
              <a:t> </a:t>
            </a:r>
            <a:r>
              <a:rPr sz="3200" spc="-215" dirty="0">
                <a:solidFill>
                  <a:schemeClr val="tx1"/>
                </a:solidFill>
              </a:rPr>
              <a:t>start</a:t>
            </a:r>
            <a:r>
              <a:rPr sz="3200" spc="-145" dirty="0">
                <a:solidFill>
                  <a:schemeClr val="tx1"/>
                </a:solidFill>
              </a:rPr>
              <a:t> </a:t>
            </a:r>
            <a:r>
              <a:rPr sz="3200" spc="-225" dirty="0">
                <a:solidFill>
                  <a:schemeClr val="tx1"/>
                </a:solidFill>
              </a:rPr>
              <a:t>with</a:t>
            </a:r>
            <a:r>
              <a:rPr sz="3200" spc="-155" dirty="0">
                <a:solidFill>
                  <a:schemeClr val="tx1"/>
                </a:solidFill>
              </a:rPr>
              <a:t> </a:t>
            </a:r>
            <a:r>
              <a:rPr sz="3200" spc="-235" dirty="0">
                <a:solidFill>
                  <a:schemeClr val="tx1"/>
                </a:solidFill>
              </a:rPr>
              <a:t>how</a:t>
            </a:r>
            <a:r>
              <a:rPr sz="3200" spc="-160" dirty="0">
                <a:solidFill>
                  <a:schemeClr val="tx1"/>
                </a:solidFill>
              </a:rPr>
              <a:t> </a:t>
            </a:r>
            <a:r>
              <a:rPr sz="3200" spc="-185" dirty="0">
                <a:solidFill>
                  <a:schemeClr val="tx1"/>
                </a:solidFill>
              </a:rPr>
              <a:t>Google</a:t>
            </a:r>
            <a:r>
              <a:rPr sz="3200" spc="-130" dirty="0">
                <a:solidFill>
                  <a:schemeClr val="tx1"/>
                </a:solidFill>
              </a:rPr>
              <a:t> </a:t>
            </a:r>
            <a:r>
              <a:rPr sz="3200" spc="-180" dirty="0">
                <a:solidFill>
                  <a:schemeClr val="tx1"/>
                </a:solidFill>
              </a:rPr>
              <a:t>Analytics</a:t>
            </a:r>
            <a:r>
              <a:rPr sz="3200" spc="-160" dirty="0">
                <a:solidFill>
                  <a:schemeClr val="tx1"/>
                </a:solidFill>
              </a:rPr>
              <a:t> </a:t>
            </a:r>
            <a:r>
              <a:rPr sz="3200" spc="-25" dirty="0">
                <a:solidFill>
                  <a:schemeClr val="tx1"/>
                </a:solidFill>
              </a:rPr>
              <a:t>is</a:t>
            </a:r>
            <a:r>
              <a:rPr sz="3200" dirty="0">
                <a:solidFill>
                  <a:schemeClr val="tx1"/>
                </a:solidFill>
              </a:rPr>
              <a:t>	</a:t>
            </a:r>
            <a:r>
              <a:rPr sz="3200" spc="-215" dirty="0">
                <a:solidFill>
                  <a:schemeClr val="tx1"/>
                </a:solidFill>
              </a:rPr>
              <a:t>organized</a:t>
            </a:r>
            <a:endParaRPr sz="3200"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3167" y="1394078"/>
            <a:ext cx="11805920" cy="4880610"/>
            <a:chOff x="193167" y="1394078"/>
            <a:chExt cx="11805920" cy="48806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403629"/>
              <a:ext cx="11786616" cy="485825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7929" y="1398841"/>
              <a:ext cx="11796395" cy="4871085"/>
            </a:xfrm>
            <a:custGeom>
              <a:avLst/>
              <a:gdLst/>
              <a:ahLst/>
              <a:cxnLst/>
              <a:rect l="l" t="t" r="r" b="b"/>
              <a:pathLst>
                <a:path w="11796395" h="4871085">
                  <a:moveTo>
                    <a:pt x="0" y="4871085"/>
                  </a:moveTo>
                  <a:lnTo>
                    <a:pt x="11796141" y="4871085"/>
                  </a:lnTo>
                  <a:lnTo>
                    <a:pt x="11796141" y="0"/>
                  </a:lnTo>
                  <a:lnTo>
                    <a:pt x="0" y="0"/>
                  </a:lnTo>
                  <a:lnTo>
                    <a:pt x="0" y="4871085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060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581" y="462466"/>
            <a:ext cx="82746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0" dirty="0">
                <a:solidFill>
                  <a:schemeClr val="tx1"/>
                </a:solidFill>
              </a:rPr>
              <a:t>You</a:t>
            </a:r>
            <a:r>
              <a:rPr sz="3200" spc="-155" dirty="0">
                <a:solidFill>
                  <a:schemeClr val="tx1"/>
                </a:solidFill>
              </a:rPr>
              <a:t> </a:t>
            </a:r>
            <a:r>
              <a:rPr sz="3200" spc="-235" dirty="0">
                <a:solidFill>
                  <a:schemeClr val="tx1"/>
                </a:solidFill>
              </a:rPr>
              <a:t>can</a:t>
            </a:r>
            <a:r>
              <a:rPr sz="3200" spc="-160" dirty="0">
                <a:solidFill>
                  <a:schemeClr val="tx1"/>
                </a:solidFill>
              </a:rPr>
              <a:t> </a:t>
            </a:r>
            <a:r>
              <a:rPr sz="3200" spc="-220" dirty="0">
                <a:solidFill>
                  <a:schemeClr val="tx1"/>
                </a:solidFill>
              </a:rPr>
              <a:t>switch</a:t>
            </a:r>
            <a:r>
              <a:rPr sz="3200" spc="-170" dirty="0">
                <a:solidFill>
                  <a:schemeClr val="tx1"/>
                </a:solidFill>
              </a:rPr>
              <a:t> </a:t>
            </a:r>
            <a:r>
              <a:rPr sz="3200" spc="-204" dirty="0">
                <a:solidFill>
                  <a:schemeClr val="tx1"/>
                </a:solidFill>
              </a:rPr>
              <a:t>between</a:t>
            </a:r>
            <a:r>
              <a:rPr sz="3200" spc="-165" dirty="0">
                <a:solidFill>
                  <a:schemeClr val="tx1"/>
                </a:solidFill>
              </a:rPr>
              <a:t> </a:t>
            </a:r>
            <a:r>
              <a:rPr sz="3200" spc="-210" dirty="0">
                <a:solidFill>
                  <a:schemeClr val="tx1"/>
                </a:solidFill>
              </a:rPr>
              <a:t>accounts</a:t>
            </a:r>
            <a:r>
              <a:rPr sz="3200" spc="-170" dirty="0">
                <a:solidFill>
                  <a:schemeClr val="tx1"/>
                </a:solidFill>
              </a:rPr>
              <a:t> </a:t>
            </a:r>
            <a:r>
              <a:rPr sz="3200" spc="-220" dirty="0">
                <a:solidFill>
                  <a:schemeClr val="tx1"/>
                </a:solidFill>
              </a:rPr>
              <a:t>at</a:t>
            </a:r>
            <a:r>
              <a:rPr sz="3200" spc="-145" dirty="0">
                <a:solidFill>
                  <a:schemeClr val="tx1"/>
                </a:solidFill>
              </a:rPr>
              <a:t> </a:t>
            </a:r>
            <a:r>
              <a:rPr sz="3200" spc="-240" dirty="0">
                <a:solidFill>
                  <a:schemeClr val="tx1"/>
                </a:solidFill>
              </a:rPr>
              <a:t>any</a:t>
            </a:r>
            <a:r>
              <a:rPr sz="3200" spc="-160" dirty="0">
                <a:solidFill>
                  <a:schemeClr val="tx1"/>
                </a:solidFill>
              </a:rPr>
              <a:t> </a:t>
            </a:r>
            <a:r>
              <a:rPr sz="3200" spc="-140" dirty="0">
                <a:solidFill>
                  <a:schemeClr val="tx1"/>
                </a:solidFill>
              </a:rPr>
              <a:t>time</a:t>
            </a:r>
            <a:endParaRPr sz="320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0971" y="1394078"/>
            <a:ext cx="9704070" cy="5150485"/>
            <a:chOff x="910971" y="1394078"/>
            <a:chExt cx="9704070" cy="5150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496" y="1403603"/>
              <a:ext cx="9685020" cy="51313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5733" y="1398841"/>
              <a:ext cx="9694545" cy="5140960"/>
            </a:xfrm>
            <a:custGeom>
              <a:avLst/>
              <a:gdLst/>
              <a:ahLst/>
              <a:cxnLst/>
              <a:rect l="l" t="t" r="r" b="b"/>
              <a:pathLst>
                <a:path w="9694545" h="5140959">
                  <a:moveTo>
                    <a:pt x="0" y="5140833"/>
                  </a:moveTo>
                  <a:lnTo>
                    <a:pt x="9694545" y="5140833"/>
                  </a:lnTo>
                  <a:lnTo>
                    <a:pt x="9694545" y="0"/>
                  </a:lnTo>
                  <a:lnTo>
                    <a:pt x="0" y="0"/>
                  </a:lnTo>
                  <a:lnTo>
                    <a:pt x="0" y="5140833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911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799" y="469169"/>
            <a:ext cx="10058400" cy="918867"/>
          </a:xfrm>
          <a:prstGeom prst="rect">
            <a:avLst/>
          </a:prstGeom>
        </p:spPr>
        <p:txBody>
          <a:bodyPr vert="horz" wrap="square" lIns="0" tIns="239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65" dirty="0">
                <a:solidFill>
                  <a:schemeClr val="tx1"/>
                </a:solidFill>
              </a:rPr>
              <a:t>Audiences</a:t>
            </a:r>
            <a:endParaRPr sz="4400"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719" y="1845119"/>
            <a:ext cx="12117070" cy="3620770"/>
            <a:chOff x="37719" y="1845119"/>
            <a:chExt cx="12117070" cy="3620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" y="1854708"/>
              <a:ext cx="12097511" cy="35981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481" y="1849882"/>
              <a:ext cx="12107545" cy="3611245"/>
            </a:xfrm>
            <a:custGeom>
              <a:avLst/>
              <a:gdLst/>
              <a:ahLst/>
              <a:cxnLst/>
              <a:rect l="l" t="t" r="r" b="b"/>
              <a:pathLst>
                <a:path w="12107545" h="3611245">
                  <a:moveTo>
                    <a:pt x="0" y="3610737"/>
                  </a:moveTo>
                  <a:lnTo>
                    <a:pt x="12107037" y="3610737"/>
                  </a:lnTo>
                  <a:lnTo>
                    <a:pt x="12107037" y="0"/>
                  </a:lnTo>
                  <a:lnTo>
                    <a:pt x="0" y="0"/>
                  </a:lnTo>
                  <a:lnTo>
                    <a:pt x="0" y="3610737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95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163" y="158563"/>
            <a:ext cx="10058400" cy="888987"/>
          </a:xfrm>
          <a:prstGeom prst="rect">
            <a:avLst/>
          </a:prstGeom>
        </p:spPr>
        <p:txBody>
          <a:bodyPr vert="horz" wrap="square" lIns="0" tIns="2707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0" dirty="0">
                <a:solidFill>
                  <a:schemeClr val="tx1"/>
                </a:solidFill>
              </a:rPr>
              <a:t>Acquisition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36522" y="1304163"/>
            <a:ext cx="9648190" cy="5152390"/>
            <a:chOff x="1136522" y="1304163"/>
            <a:chExt cx="9648190" cy="5152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047" y="1313688"/>
              <a:ext cx="9628632" cy="51328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41285" y="1308925"/>
              <a:ext cx="9638665" cy="5142865"/>
            </a:xfrm>
            <a:custGeom>
              <a:avLst/>
              <a:gdLst/>
              <a:ahLst/>
              <a:cxnLst/>
              <a:rect l="l" t="t" r="r" b="b"/>
              <a:pathLst>
                <a:path w="9638665" h="5142865">
                  <a:moveTo>
                    <a:pt x="0" y="5142357"/>
                  </a:moveTo>
                  <a:lnTo>
                    <a:pt x="9638157" y="5142357"/>
                  </a:lnTo>
                  <a:lnTo>
                    <a:pt x="9638157" y="0"/>
                  </a:lnTo>
                  <a:lnTo>
                    <a:pt x="0" y="0"/>
                  </a:lnTo>
                  <a:lnTo>
                    <a:pt x="0" y="5142357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1224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36752"/>
            <a:ext cx="10058400" cy="888987"/>
          </a:xfrm>
          <a:prstGeom prst="rect">
            <a:avLst/>
          </a:prstGeom>
        </p:spPr>
        <p:txBody>
          <a:bodyPr vert="horz" wrap="square" lIns="0" tIns="2707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4" dirty="0">
                <a:solidFill>
                  <a:schemeClr val="tx1"/>
                </a:solidFill>
              </a:rPr>
              <a:t>Filters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2999" y="1455038"/>
            <a:ext cx="11109325" cy="4411345"/>
            <a:chOff x="372999" y="1455038"/>
            <a:chExt cx="11109325" cy="4411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524" y="1464563"/>
              <a:ext cx="11090147" cy="43921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7761" y="1459801"/>
              <a:ext cx="11099800" cy="4401820"/>
            </a:xfrm>
            <a:custGeom>
              <a:avLst/>
              <a:gdLst/>
              <a:ahLst/>
              <a:cxnLst/>
              <a:rect l="l" t="t" r="r" b="b"/>
              <a:pathLst>
                <a:path w="11099800" h="4401820">
                  <a:moveTo>
                    <a:pt x="0" y="4401692"/>
                  </a:moveTo>
                  <a:lnTo>
                    <a:pt x="11099673" y="4401692"/>
                  </a:lnTo>
                  <a:lnTo>
                    <a:pt x="11099673" y="0"/>
                  </a:lnTo>
                  <a:lnTo>
                    <a:pt x="0" y="0"/>
                  </a:lnTo>
                  <a:lnTo>
                    <a:pt x="0" y="4401692"/>
                  </a:lnTo>
                  <a:close/>
                </a:path>
              </a:pathLst>
            </a:custGeom>
            <a:ln w="9524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660" y="2900172"/>
              <a:ext cx="8488680" cy="23073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46960" y="2895346"/>
              <a:ext cx="8498205" cy="2317115"/>
            </a:xfrm>
            <a:custGeom>
              <a:avLst/>
              <a:gdLst/>
              <a:ahLst/>
              <a:cxnLst/>
              <a:rect l="l" t="t" r="r" b="b"/>
              <a:pathLst>
                <a:path w="8498205" h="2317115">
                  <a:moveTo>
                    <a:pt x="0" y="2316860"/>
                  </a:moveTo>
                  <a:lnTo>
                    <a:pt x="8498204" y="2316860"/>
                  </a:lnTo>
                  <a:lnTo>
                    <a:pt x="8498204" y="0"/>
                  </a:lnTo>
                  <a:lnTo>
                    <a:pt x="0" y="0"/>
                  </a:lnTo>
                  <a:lnTo>
                    <a:pt x="0" y="2316860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1932" y="2025395"/>
              <a:ext cx="4293108" cy="6309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47106" y="2020569"/>
              <a:ext cx="4302760" cy="640715"/>
            </a:xfrm>
            <a:custGeom>
              <a:avLst/>
              <a:gdLst/>
              <a:ahLst/>
              <a:cxnLst/>
              <a:rect l="l" t="t" r="r" b="b"/>
              <a:pathLst>
                <a:path w="4302759" h="640714">
                  <a:moveTo>
                    <a:pt x="0" y="640461"/>
                  </a:moveTo>
                  <a:lnTo>
                    <a:pt x="4302633" y="640461"/>
                  </a:lnTo>
                  <a:lnTo>
                    <a:pt x="4302633" y="0"/>
                  </a:lnTo>
                  <a:lnTo>
                    <a:pt x="0" y="0"/>
                  </a:lnTo>
                  <a:lnTo>
                    <a:pt x="0" y="640461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607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559" y="1753742"/>
            <a:ext cx="11446510" cy="3942079"/>
            <a:chOff x="281559" y="1753742"/>
            <a:chExt cx="11446510" cy="39420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4" y="1763280"/>
              <a:ext cx="11426952" cy="39227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6321" y="1758505"/>
              <a:ext cx="11436985" cy="3932554"/>
            </a:xfrm>
            <a:custGeom>
              <a:avLst/>
              <a:gdLst/>
              <a:ahLst/>
              <a:cxnLst/>
              <a:rect l="l" t="t" r="r" b="b"/>
              <a:pathLst>
                <a:path w="11436985" h="3932554">
                  <a:moveTo>
                    <a:pt x="0" y="3932301"/>
                  </a:moveTo>
                  <a:lnTo>
                    <a:pt x="11436477" y="3932301"/>
                  </a:lnTo>
                  <a:lnTo>
                    <a:pt x="11436477" y="0"/>
                  </a:lnTo>
                  <a:lnTo>
                    <a:pt x="0" y="0"/>
                  </a:lnTo>
                  <a:lnTo>
                    <a:pt x="0" y="3932301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8756" y="2997707"/>
              <a:ext cx="7865364" cy="18531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34057" y="2992881"/>
              <a:ext cx="7875270" cy="1863089"/>
            </a:xfrm>
            <a:custGeom>
              <a:avLst/>
              <a:gdLst/>
              <a:ahLst/>
              <a:cxnLst/>
              <a:rect l="l" t="t" r="r" b="b"/>
              <a:pathLst>
                <a:path w="7875270" h="1863089">
                  <a:moveTo>
                    <a:pt x="0" y="1862708"/>
                  </a:moveTo>
                  <a:lnTo>
                    <a:pt x="7874889" y="1862708"/>
                  </a:lnTo>
                  <a:lnTo>
                    <a:pt x="7874889" y="0"/>
                  </a:lnTo>
                  <a:lnTo>
                    <a:pt x="0" y="0"/>
                  </a:lnTo>
                  <a:lnTo>
                    <a:pt x="0" y="1862708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8380" y="2086355"/>
              <a:ext cx="3977639" cy="5212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83554" y="2081529"/>
              <a:ext cx="3987165" cy="530860"/>
            </a:xfrm>
            <a:custGeom>
              <a:avLst/>
              <a:gdLst/>
              <a:ahLst/>
              <a:cxnLst/>
              <a:rect l="l" t="t" r="r" b="b"/>
              <a:pathLst>
                <a:path w="3987165" h="530860">
                  <a:moveTo>
                    <a:pt x="0" y="530733"/>
                  </a:moveTo>
                  <a:lnTo>
                    <a:pt x="3987165" y="530733"/>
                  </a:lnTo>
                  <a:lnTo>
                    <a:pt x="3987165" y="0"/>
                  </a:lnTo>
                  <a:lnTo>
                    <a:pt x="0" y="0"/>
                  </a:lnTo>
                  <a:lnTo>
                    <a:pt x="0" y="530733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4100" y="3125723"/>
              <a:ext cx="1194815" cy="7406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19273" y="3120897"/>
              <a:ext cx="1204595" cy="750570"/>
            </a:xfrm>
            <a:custGeom>
              <a:avLst/>
              <a:gdLst/>
              <a:ahLst/>
              <a:cxnLst/>
              <a:rect l="l" t="t" r="r" b="b"/>
              <a:pathLst>
                <a:path w="1204595" h="750570">
                  <a:moveTo>
                    <a:pt x="0" y="750188"/>
                  </a:moveTo>
                  <a:lnTo>
                    <a:pt x="1204340" y="750188"/>
                  </a:lnTo>
                  <a:lnTo>
                    <a:pt x="1204340" y="0"/>
                  </a:lnTo>
                  <a:lnTo>
                    <a:pt x="0" y="0"/>
                  </a:lnTo>
                  <a:lnTo>
                    <a:pt x="0" y="750188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54354" y="684047"/>
            <a:ext cx="10058400" cy="888987"/>
          </a:xfrm>
          <a:prstGeom prst="rect">
            <a:avLst/>
          </a:prstGeom>
        </p:spPr>
        <p:txBody>
          <a:bodyPr vert="horz" wrap="square" lIns="0" tIns="2707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4" dirty="0">
                <a:solidFill>
                  <a:schemeClr val="tx1"/>
                </a:solidFill>
              </a:rPr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326267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8324" y="-383748"/>
            <a:ext cx="10058400" cy="1450757"/>
          </a:xfrm>
          <a:prstGeom prst="rect">
            <a:avLst/>
          </a:prstGeom>
        </p:spPr>
        <p:txBody>
          <a:bodyPr vert="horz" wrap="square" lIns="0" tIns="2707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Filters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488" y="1203960"/>
            <a:ext cx="12006580" cy="2689860"/>
            <a:chOff x="94488" y="1203960"/>
            <a:chExt cx="12006580" cy="2689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8" y="1203960"/>
              <a:ext cx="12006072" cy="26898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2668" y="1357884"/>
              <a:ext cx="3404616" cy="4175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3716" y="3994150"/>
            <a:ext cx="35960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0" dirty="0">
                <a:solidFill>
                  <a:srgbClr val="666666"/>
                </a:solidFill>
                <a:latin typeface="Tahoma"/>
                <a:cs typeface="Tahoma"/>
              </a:rPr>
              <a:t>View</a:t>
            </a:r>
            <a:r>
              <a:rPr sz="2000" b="1" spc="-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666666"/>
                </a:solidFill>
                <a:latin typeface="Tahoma"/>
                <a:cs typeface="Tahoma"/>
              </a:rPr>
              <a:t>types</a:t>
            </a:r>
            <a:r>
              <a:rPr sz="2000" b="1" spc="-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666666"/>
                </a:solidFill>
                <a:latin typeface="Tahoma"/>
                <a:cs typeface="Tahoma"/>
              </a:rPr>
              <a:t>in</a:t>
            </a:r>
            <a:r>
              <a:rPr sz="2000" b="1" spc="-8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14" dirty="0">
                <a:solidFill>
                  <a:srgbClr val="666666"/>
                </a:solidFill>
                <a:latin typeface="Tahoma"/>
                <a:cs typeface="Tahoma"/>
              </a:rPr>
              <a:t>Google</a:t>
            </a:r>
            <a:r>
              <a:rPr sz="2000" b="1" spc="-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666666"/>
                </a:solidFill>
                <a:latin typeface="Tahoma"/>
                <a:cs typeface="Tahoma"/>
              </a:rPr>
              <a:t>Analytics: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716" y="4511389"/>
            <a:ext cx="4234180" cy="180276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71145" indent="-258445">
              <a:lnSpc>
                <a:spcPct val="100000"/>
              </a:lnSpc>
              <a:spcBef>
                <a:spcPts val="490"/>
              </a:spcBef>
              <a:buChar char="•"/>
              <a:tabLst>
                <a:tab pos="271145" algn="l"/>
              </a:tabLst>
            </a:pPr>
            <a:r>
              <a:rPr sz="2000" dirty="0">
                <a:solidFill>
                  <a:srgbClr val="666666"/>
                </a:solidFill>
                <a:latin typeface="Tahoma"/>
                <a:cs typeface="Tahoma"/>
              </a:rPr>
              <a:t>Table</a:t>
            </a:r>
            <a:r>
              <a:rPr sz="2000" spc="-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66666"/>
                </a:solidFill>
                <a:latin typeface="Tahoma"/>
                <a:cs typeface="Tahoma"/>
              </a:rPr>
              <a:t>view</a:t>
            </a:r>
            <a:r>
              <a:rPr sz="2000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66666"/>
                </a:solidFill>
                <a:latin typeface="Tahoma"/>
                <a:cs typeface="Tahoma"/>
              </a:rPr>
              <a:t>(default</a:t>
            </a:r>
            <a:r>
              <a:rPr sz="2000" spc="-10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66666"/>
                </a:solidFill>
                <a:latin typeface="Tahoma"/>
                <a:cs typeface="Tahoma"/>
              </a:rPr>
              <a:t>in</a:t>
            </a:r>
            <a:r>
              <a:rPr sz="2000" spc="-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66666"/>
                </a:solidFill>
                <a:latin typeface="Tahoma"/>
                <a:cs typeface="Tahoma"/>
              </a:rPr>
              <a:t>most</a:t>
            </a:r>
            <a:r>
              <a:rPr sz="2000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66666"/>
                </a:solidFill>
                <a:latin typeface="Tahoma"/>
                <a:cs typeface="Tahoma"/>
              </a:rPr>
              <a:t>reports)</a:t>
            </a:r>
            <a:endParaRPr sz="2000" dirty="0">
              <a:latin typeface="Tahoma"/>
              <a:cs typeface="Tahoma"/>
            </a:endParaRPr>
          </a:p>
          <a:p>
            <a:pPr marL="271145" indent="-258445">
              <a:lnSpc>
                <a:spcPct val="100000"/>
              </a:lnSpc>
              <a:spcBef>
                <a:spcPts val="395"/>
              </a:spcBef>
              <a:buChar char="•"/>
              <a:tabLst>
                <a:tab pos="271145" algn="l"/>
              </a:tabLst>
            </a:pPr>
            <a:r>
              <a:rPr sz="2000" dirty="0">
                <a:solidFill>
                  <a:srgbClr val="666666"/>
                </a:solidFill>
                <a:latin typeface="Tahoma"/>
                <a:cs typeface="Tahoma"/>
              </a:rPr>
              <a:t>Pie</a:t>
            </a:r>
            <a:r>
              <a:rPr sz="2000" spc="-3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66666"/>
                </a:solidFill>
                <a:latin typeface="Tahoma"/>
                <a:cs typeface="Tahoma"/>
              </a:rPr>
              <a:t>chart</a:t>
            </a:r>
            <a:endParaRPr sz="2000" dirty="0">
              <a:latin typeface="Tahoma"/>
              <a:cs typeface="Tahoma"/>
            </a:endParaRPr>
          </a:p>
          <a:p>
            <a:pPr marL="271145" indent="-258445">
              <a:lnSpc>
                <a:spcPct val="100000"/>
              </a:lnSpc>
              <a:spcBef>
                <a:spcPts val="400"/>
              </a:spcBef>
              <a:buChar char="•"/>
              <a:tabLst>
                <a:tab pos="271145" algn="l"/>
              </a:tabLst>
            </a:pPr>
            <a:r>
              <a:rPr sz="2000" dirty="0">
                <a:solidFill>
                  <a:srgbClr val="666666"/>
                </a:solidFill>
                <a:latin typeface="Tahoma"/>
                <a:cs typeface="Tahoma"/>
              </a:rPr>
              <a:t>Bar</a:t>
            </a:r>
            <a:r>
              <a:rPr sz="2000" spc="-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66666"/>
                </a:solidFill>
                <a:latin typeface="Tahoma"/>
                <a:cs typeface="Tahoma"/>
              </a:rPr>
              <a:t>graph</a:t>
            </a:r>
            <a:r>
              <a:rPr sz="2000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spc="135" dirty="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sz="2000" spc="-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66666"/>
                </a:solidFill>
                <a:latin typeface="Tahoma"/>
                <a:cs typeface="Tahoma"/>
              </a:rPr>
              <a:t>Comparison</a:t>
            </a:r>
            <a:r>
              <a:rPr sz="2000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66666"/>
                </a:solidFill>
                <a:latin typeface="Tahoma"/>
                <a:cs typeface="Tahoma"/>
              </a:rPr>
              <a:t>view</a:t>
            </a:r>
            <a:endParaRPr sz="2000" dirty="0">
              <a:latin typeface="Tahoma"/>
              <a:cs typeface="Tahoma"/>
            </a:endParaRPr>
          </a:p>
          <a:p>
            <a:pPr marL="271145" indent="-258445">
              <a:lnSpc>
                <a:spcPct val="100000"/>
              </a:lnSpc>
              <a:spcBef>
                <a:spcPts val="409"/>
              </a:spcBef>
              <a:buChar char="•"/>
              <a:tabLst>
                <a:tab pos="271145" algn="l"/>
              </a:tabLst>
            </a:pPr>
            <a:r>
              <a:rPr sz="2000" dirty="0">
                <a:solidFill>
                  <a:srgbClr val="666666"/>
                </a:solidFill>
                <a:latin typeface="Tahoma"/>
                <a:cs typeface="Tahoma"/>
              </a:rPr>
              <a:t>Pivot</a:t>
            </a:r>
            <a:r>
              <a:rPr sz="2000" spc="114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66666"/>
                </a:solidFill>
                <a:latin typeface="Tahoma"/>
                <a:cs typeface="Tahoma"/>
              </a:rPr>
              <a:t>table</a:t>
            </a:r>
            <a:endParaRPr sz="2000" dirty="0">
              <a:latin typeface="Tahoma"/>
              <a:cs typeface="Tahoma"/>
            </a:endParaRPr>
          </a:p>
          <a:p>
            <a:pPr marL="271145" indent="-258445">
              <a:lnSpc>
                <a:spcPct val="100000"/>
              </a:lnSpc>
              <a:spcBef>
                <a:spcPts val="395"/>
              </a:spcBef>
              <a:buChar char="•"/>
              <a:tabLst>
                <a:tab pos="271145" algn="l"/>
              </a:tabLst>
            </a:pPr>
            <a:r>
              <a:rPr sz="2000" spc="85" dirty="0">
                <a:solidFill>
                  <a:srgbClr val="666666"/>
                </a:solidFill>
                <a:latin typeface="Tahoma"/>
                <a:cs typeface="Tahoma"/>
              </a:rPr>
              <a:t>Word</a:t>
            </a:r>
            <a:r>
              <a:rPr sz="2000" spc="-11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666666"/>
                </a:solidFill>
                <a:latin typeface="Tahoma"/>
                <a:cs typeface="Tahoma"/>
              </a:rPr>
              <a:t>cloud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0329" y="5926328"/>
            <a:ext cx="19443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Digital</a:t>
            </a:r>
            <a:r>
              <a:rPr sz="800" spc="-3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CCCCCC"/>
                </a:solidFill>
                <a:latin typeface="Tahoma"/>
                <a:cs typeface="Tahoma"/>
              </a:rPr>
              <a:t>analytics</a:t>
            </a: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 &amp;</a:t>
            </a:r>
            <a:r>
              <a:rPr sz="800" spc="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Google</a:t>
            </a:r>
            <a:r>
              <a:rPr sz="800" spc="-3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Analytics</a:t>
            </a:r>
            <a:r>
              <a:rPr sz="800" spc="-2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CCCCCC"/>
                </a:solidFill>
                <a:latin typeface="Tahoma"/>
                <a:cs typeface="Tahoma"/>
              </a:rPr>
              <a:t>UI</a:t>
            </a:r>
            <a:r>
              <a:rPr sz="800" spc="-1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CCCCCC"/>
                </a:solidFill>
                <a:latin typeface="Tahoma"/>
                <a:cs typeface="Tahoma"/>
              </a:rPr>
              <a:t>tour</a:t>
            </a:r>
            <a:endParaRPr sz="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2821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0609" y="502933"/>
            <a:ext cx="10058400" cy="947824"/>
          </a:xfrm>
          <a:prstGeom prst="rect">
            <a:avLst/>
          </a:prstGeom>
        </p:spPr>
        <p:txBody>
          <a:bodyPr vert="horz" wrap="square" lIns="0" tIns="329057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pc="-215" dirty="0">
                <a:solidFill>
                  <a:schemeClr val="tx1"/>
                </a:solidFill>
              </a:rPr>
              <a:t>Built</a:t>
            </a:r>
            <a:r>
              <a:rPr spc="-190" dirty="0">
                <a:solidFill>
                  <a:schemeClr val="tx1"/>
                </a:solidFill>
              </a:rPr>
              <a:t> </a:t>
            </a:r>
            <a:r>
              <a:rPr spc="-265" dirty="0">
                <a:solidFill>
                  <a:schemeClr val="tx1"/>
                </a:solidFill>
              </a:rPr>
              <a:t>in</a:t>
            </a:r>
            <a:r>
              <a:rPr spc="-180" dirty="0">
                <a:solidFill>
                  <a:schemeClr val="tx1"/>
                </a:solidFill>
              </a:rPr>
              <a:t> </a:t>
            </a:r>
            <a:r>
              <a:rPr spc="-325" dirty="0">
                <a:solidFill>
                  <a:schemeClr val="tx1"/>
                </a:solidFill>
              </a:rPr>
              <a:t>segments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285" dirty="0">
                <a:solidFill>
                  <a:schemeClr val="tx1"/>
                </a:solidFill>
              </a:rPr>
              <a:t>vs.</a:t>
            </a:r>
            <a:r>
              <a:rPr spc="-175" dirty="0">
                <a:solidFill>
                  <a:schemeClr val="tx1"/>
                </a:solidFill>
              </a:rPr>
              <a:t> </a:t>
            </a:r>
            <a:r>
              <a:rPr spc="-295" dirty="0">
                <a:solidFill>
                  <a:schemeClr val="tx1"/>
                </a:solidFill>
              </a:rPr>
              <a:t>custom</a:t>
            </a:r>
            <a:r>
              <a:rPr spc="-185" dirty="0">
                <a:solidFill>
                  <a:schemeClr val="tx1"/>
                </a:solidFill>
              </a:rPr>
              <a:t> </a:t>
            </a:r>
            <a:r>
              <a:rPr spc="-330" dirty="0">
                <a:solidFill>
                  <a:schemeClr val="tx1"/>
                </a:solidFill>
              </a:rPr>
              <a:t>segments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7694" y="1598294"/>
            <a:ext cx="10984230" cy="4578985"/>
            <a:chOff x="607694" y="1598294"/>
            <a:chExt cx="10984230" cy="4578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1607819"/>
              <a:ext cx="10965180" cy="45598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2457" y="1603057"/>
              <a:ext cx="10974705" cy="4569460"/>
            </a:xfrm>
            <a:custGeom>
              <a:avLst/>
              <a:gdLst/>
              <a:ahLst/>
              <a:cxnLst/>
              <a:rect l="l" t="t" r="r" b="b"/>
              <a:pathLst>
                <a:path w="10974705" h="4569460">
                  <a:moveTo>
                    <a:pt x="0" y="4569333"/>
                  </a:moveTo>
                  <a:lnTo>
                    <a:pt x="10974705" y="4569333"/>
                  </a:lnTo>
                  <a:lnTo>
                    <a:pt x="10974705" y="0"/>
                  </a:lnTo>
                  <a:lnTo>
                    <a:pt x="0" y="0"/>
                  </a:lnTo>
                  <a:lnTo>
                    <a:pt x="0" y="4569333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571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992" y="257682"/>
            <a:ext cx="9331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30490" algn="l"/>
              </a:tabLst>
            </a:pPr>
            <a:r>
              <a:rPr sz="3200" spc="-185" dirty="0"/>
              <a:t>Google</a:t>
            </a:r>
            <a:r>
              <a:rPr sz="3200" spc="-130" dirty="0"/>
              <a:t> </a:t>
            </a:r>
            <a:r>
              <a:rPr sz="3200" spc="-190" dirty="0"/>
              <a:t>Analytics:</a:t>
            </a:r>
            <a:r>
              <a:rPr sz="3200" spc="-155" dirty="0"/>
              <a:t> </a:t>
            </a:r>
            <a:r>
              <a:rPr sz="3200" spc="-200" dirty="0"/>
              <a:t>the</a:t>
            </a:r>
            <a:r>
              <a:rPr sz="3200" spc="-145" dirty="0"/>
              <a:t> </a:t>
            </a:r>
            <a:r>
              <a:rPr sz="3200" spc="-210" dirty="0"/>
              <a:t>world</a:t>
            </a:r>
            <a:r>
              <a:rPr sz="3200" spc="-150" dirty="0"/>
              <a:t> </a:t>
            </a:r>
            <a:r>
              <a:rPr sz="3200" spc="-215" dirty="0"/>
              <a:t>leader</a:t>
            </a:r>
            <a:r>
              <a:rPr sz="3200" spc="-160" dirty="0"/>
              <a:t> </a:t>
            </a:r>
            <a:r>
              <a:rPr sz="3200" spc="-204" dirty="0"/>
              <a:t>in</a:t>
            </a:r>
            <a:r>
              <a:rPr sz="3200" spc="-145" dirty="0"/>
              <a:t> </a:t>
            </a:r>
            <a:r>
              <a:rPr sz="3200" spc="-25" dirty="0" smtClean="0"/>
              <a:t>web</a:t>
            </a:r>
            <a:r>
              <a:rPr lang="en-US" sz="3200" dirty="0"/>
              <a:t> </a:t>
            </a:r>
            <a:r>
              <a:rPr sz="3200" spc="-200" dirty="0" smtClean="0"/>
              <a:t>analytics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15416" y="1175798"/>
            <a:ext cx="9980930" cy="9613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0"/>
              </a:spcBef>
              <a:tabLst>
                <a:tab pos="9317355" algn="l"/>
              </a:tabLst>
            </a:pPr>
            <a:r>
              <a:rPr sz="2500" spc="110" dirty="0">
                <a:solidFill>
                  <a:srgbClr val="666666"/>
                </a:solidFill>
                <a:latin typeface="Tahoma"/>
                <a:cs typeface="Tahoma"/>
              </a:rPr>
              <a:t>More</a:t>
            </a:r>
            <a:r>
              <a:rPr sz="2500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than</a:t>
            </a:r>
            <a:r>
              <a:rPr sz="2500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spc="180" dirty="0">
                <a:solidFill>
                  <a:srgbClr val="666666"/>
                </a:solidFill>
                <a:latin typeface="Tahoma"/>
                <a:cs typeface="Tahoma"/>
              </a:rPr>
              <a:t>10M</a:t>
            </a:r>
            <a:r>
              <a:rPr sz="2500" spc="-114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websites</a:t>
            </a:r>
            <a:r>
              <a:rPr sz="2500" spc="-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now</a:t>
            </a:r>
            <a:r>
              <a:rPr sz="2500" spc="-11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use</a:t>
            </a:r>
            <a:r>
              <a:rPr sz="2500" spc="-10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Google</a:t>
            </a:r>
            <a:r>
              <a:rPr sz="2500" spc="-10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Analytics.</a:t>
            </a:r>
            <a:r>
              <a:rPr sz="2500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spc="-135" dirty="0">
                <a:solidFill>
                  <a:srgbClr val="666666"/>
                </a:solidFill>
                <a:latin typeface="Tahoma"/>
                <a:cs typeface="Tahoma"/>
              </a:rPr>
              <a:t>In</a:t>
            </a:r>
            <a:r>
              <a:rPr sz="2500" spc="-114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spc="-20" dirty="0">
                <a:solidFill>
                  <a:srgbClr val="666666"/>
                </a:solidFill>
                <a:latin typeface="Tahoma"/>
                <a:cs typeface="Tahoma"/>
              </a:rPr>
              <a:t>fact,</a:t>
            </a:r>
            <a:r>
              <a:rPr sz="2500" spc="-11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spc="-20" dirty="0">
                <a:solidFill>
                  <a:srgbClr val="666666"/>
                </a:solidFill>
                <a:latin typeface="Tahoma"/>
                <a:cs typeface="Tahoma"/>
              </a:rPr>
              <a:t>more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2500" spc="-20" dirty="0">
                <a:solidFill>
                  <a:srgbClr val="666666"/>
                </a:solidFill>
                <a:latin typeface="Tahoma"/>
                <a:cs typeface="Tahoma"/>
              </a:rPr>
              <a:t>than</a:t>
            </a:r>
            <a:endParaRPr sz="25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685"/>
              </a:spcBef>
            </a:pPr>
            <a:r>
              <a:rPr sz="2500" spc="-110" dirty="0">
                <a:solidFill>
                  <a:srgbClr val="666666"/>
                </a:solidFill>
                <a:latin typeface="Tahoma"/>
                <a:cs typeface="Tahoma"/>
              </a:rPr>
              <a:t>82%</a:t>
            </a:r>
            <a:r>
              <a:rPr sz="2500" spc="-10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spc="60" dirty="0">
                <a:solidFill>
                  <a:srgbClr val="666666"/>
                </a:solidFill>
                <a:latin typeface="Tahoma"/>
                <a:cs typeface="Tahoma"/>
              </a:rPr>
              <a:t>of</a:t>
            </a:r>
            <a:r>
              <a:rPr sz="2500" spc="-8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web</a:t>
            </a:r>
            <a:r>
              <a:rPr sz="2500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trafﬁc</a:t>
            </a:r>
            <a:r>
              <a:rPr sz="2500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is</a:t>
            </a:r>
            <a:r>
              <a:rPr sz="2500" spc="-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spc="-25" dirty="0">
                <a:solidFill>
                  <a:srgbClr val="666666"/>
                </a:solidFill>
                <a:latin typeface="Tahoma"/>
                <a:cs typeface="Tahoma"/>
              </a:rPr>
              <a:t>measured</a:t>
            </a:r>
            <a:r>
              <a:rPr sz="2500" spc="-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by</a:t>
            </a:r>
            <a:r>
              <a:rPr sz="2500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666666"/>
                </a:solidFill>
                <a:latin typeface="Tahoma"/>
                <a:cs typeface="Tahoma"/>
              </a:rPr>
              <a:t>Google</a:t>
            </a:r>
            <a:r>
              <a:rPr sz="2500" spc="-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666666"/>
                </a:solidFill>
                <a:latin typeface="Tahoma"/>
                <a:cs typeface="Tahoma"/>
              </a:rPr>
              <a:t>Analytics!</a:t>
            </a:r>
            <a:r>
              <a:rPr sz="2475" spc="-15" baseline="25252" dirty="0">
                <a:solidFill>
                  <a:srgbClr val="666666"/>
                </a:solidFill>
                <a:latin typeface="Tahoma"/>
                <a:cs typeface="Tahoma"/>
              </a:rPr>
              <a:t>*</a:t>
            </a:r>
            <a:endParaRPr sz="2475" baseline="25252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085" y="6000699"/>
            <a:ext cx="5728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4184F3"/>
                </a:solidFill>
                <a:uFill>
                  <a:solidFill>
                    <a:srgbClr val="4184F3"/>
                  </a:solidFill>
                </a:uFill>
                <a:latin typeface="Tahoma"/>
                <a:cs typeface="Tahoma"/>
                <a:hlinkClick r:id="rId2"/>
              </a:rPr>
              <a:t>*http://w3techs.com/technologies/overview/traﬃc_analysis/all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2358" y="2832607"/>
            <a:ext cx="1082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78787"/>
                </a:solidFill>
                <a:latin typeface="Tahoma"/>
                <a:cs typeface="Tahoma"/>
              </a:rPr>
              <a:t>Dashboards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19" y="2382011"/>
            <a:ext cx="2337816" cy="11567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64585" y="4505731"/>
            <a:ext cx="1256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1600" spc="-10" dirty="0">
                <a:solidFill>
                  <a:srgbClr val="878787"/>
                </a:solidFill>
                <a:latin typeface="Tahoma"/>
                <a:cs typeface="Tahoma"/>
              </a:rPr>
              <a:t>Advanced Segmentation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19" y="4533900"/>
            <a:ext cx="1967483" cy="7818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88757" y="4030726"/>
            <a:ext cx="1466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78787"/>
                </a:solidFill>
                <a:latin typeface="Tahoma"/>
                <a:cs typeface="Tahoma"/>
              </a:rPr>
              <a:t>Custom </a:t>
            </a:r>
            <a:r>
              <a:rPr sz="1600" spc="-10" dirty="0">
                <a:solidFill>
                  <a:srgbClr val="878787"/>
                </a:solidFill>
                <a:latin typeface="Tahoma"/>
                <a:cs typeface="Tahoma"/>
              </a:rPr>
              <a:t>Reports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8423" y="3768852"/>
            <a:ext cx="926592" cy="7711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61938" y="2762834"/>
            <a:ext cx="8769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878787"/>
                </a:solidFill>
                <a:latin typeface="Tahoma"/>
                <a:cs typeface="Tahoma"/>
              </a:rPr>
              <a:t>Real-time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878787"/>
                </a:solidFill>
                <a:latin typeface="Tahoma"/>
                <a:cs typeface="Tahoma"/>
              </a:rPr>
              <a:t>Data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5152" y="2154935"/>
            <a:ext cx="2851404" cy="140055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576561" y="5288660"/>
            <a:ext cx="1214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78787"/>
                </a:solidFill>
                <a:latin typeface="Tahoma"/>
                <a:cs typeface="Tahoma"/>
              </a:rPr>
              <a:t>Path</a:t>
            </a:r>
            <a:r>
              <a:rPr sz="1600" spc="-25" dirty="0">
                <a:solidFill>
                  <a:srgbClr val="878787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878787"/>
                </a:solidFill>
                <a:latin typeface="Tahoma"/>
                <a:cs typeface="Tahoma"/>
              </a:rPr>
              <a:t>Analysis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8040" y="4980432"/>
            <a:ext cx="1842516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0609" y="379823"/>
            <a:ext cx="10058400" cy="1070934"/>
          </a:xfrm>
          <a:prstGeom prst="rect">
            <a:avLst/>
          </a:prstGeom>
        </p:spPr>
        <p:txBody>
          <a:bodyPr vert="horz" wrap="square" lIns="0" tIns="329057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b="1" spc="-215" dirty="0"/>
              <a:t>Built</a:t>
            </a:r>
            <a:r>
              <a:rPr b="1" spc="-190" dirty="0"/>
              <a:t> </a:t>
            </a:r>
            <a:r>
              <a:rPr b="1" spc="-265" dirty="0"/>
              <a:t>in</a:t>
            </a:r>
            <a:r>
              <a:rPr b="1" spc="-180" dirty="0"/>
              <a:t> </a:t>
            </a:r>
            <a:r>
              <a:rPr b="1" spc="-325" dirty="0"/>
              <a:t>segments</a:t>
            </a:r>
            <a:r>
              <a:rPr b="1" spc="-160" dirty="0"/>
              <a:t> </a:t>
            </a:r>
            <a:r>
              <a:rPr b="1" spc="-285" dirty="0"/>
              <a:t>vs.</a:t>
            </a:r>
            <a:r>
              <a:rPr b="1" spc="-175" dirty="0"/>
              <a:t> </a:t>
            </a:r>
            <a:r>
              <a:rPr b="1" spc="-295" dirty="0"/>
              <a:t>custom</a:t>
            </a:r>
            <a:r>
              <a:rPr b="1" spc="-185" dirty="0"/>
              <a:t> </a:t>
            </a:r>
            <a:r>
              <a:rPr b="1" spc="-330" dirty="0"/>
              <a:t>segments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07694" y="1598294"/>
            <a:ext cx="10984230" cy="4578985"/>
            <a:chOff x="607694" y="1598294"/>
            <a:chExt cx="10984230" cy="45789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1607819"/>
              <a:ext cx="10965180" cy="45598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2457" y="1603057"/>
              <a:ext cx="10974705" cy="4569460"/>
            </a:xfrm>
            <a:custGeom>
              <a:avLst/>
              <a:gdLst/>
              <a:ahLst/>
              <a:cxnLst/>
              <a:rect l="l" t="t" r="r" b="b"/>
              <a:pathLst>
                <a:path w="10974705" h="4569460">
                  <a:moveTo>
                    <a:pt x="0" y="4569333"/>
                  </a:moveTo>
                  <a:lnTo>
                    <a:pt x="10974705" y="4569333"/>
                  </a:lnTo>
                  <a:lnTo>
                    <a:pt x="10974705" y="0"/>
                  </a:lnTo>
                  <a:lnTo>
                    <a:pt x="0" y="0"/>
                  </a:lnTo>
                  <a:lnTo>
                    <a:pt x="0" y="4569333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4959" y="2959608"/>
              <a:ext cx="1301115" cy="754380"/>
            </a:xfrm>
            <a:custGeom>
              <a:avLst/>
              <a:gdLst/>
              <a:ahLst/>
              <a:cxnLst/>
              <a:rect l="l" t="t" r="r" b="b"/>
              <a:pathLst>
                <a:path w="1301114" h="754379">
                  <a:moveTo>
                    <a:pt x="377190" y="0"/>
                  </a:moveTo>
                  <a:lnTo>
                    <a:pt x="0" y="376936"/>
                  </a:lnTo>
                  <a:lnTo>
                    <a:pt x="377190" y="753998"/>
                  </a:lnTo>
                  <a:lnTo>
                    <a:pt x="377190" y="565403"/>
                  </a:lnTo>
                  <a:lnTo>
                    <a:pt x="1300861" y="565403"/>
                  </a:lnTo>
                  <a:lnTo>
                    <a:pt x="1300861" y="188467"/>
                  </a:lnTo>
                  <a:lnTo>
                    <a:pt x="377190" y="188467"/>
                  </a:lnTo>
                  <a:lnTo>
                    <a:pt x="377190" y="0"/>
                  </a:lnTo>
                  <a:close/>
                </a:path>
              </a:pathLst>
            </a:custGeom>
            <a:solidFill>
              <a:srgbClr val="418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4959" y="2959608"/>
              <a:ext cx="1301115" cy="754380"/>
            </a:xfrm>
            <a:custGeom>
              <a:avLst/>
              <a:gdLst/>
              <a:ahLst/>
              <a:cxnLst/>
              <a:rect l="l" t="t" r="r" b="b"/>
              <a:pathLst>
                <a:path w="1301114" h="754379">
                  <a:moveTo>
                    <a:pt x="377190" y="753998"/>
                  </a:moveTo>
                  <a:lnTo>
                    <a:pt x="0" y="376936"/>
                  </a:lnTo>
                  <a:lnTo>
                    <a:pt x="377190" y="0"/>
                  </a:lnTo>
                  <a:lnTo>
                    <a:pt x="377190" y="188467"/>
                  </a:lnTo>
                  <a:lnTo>
                    <a:pt x="1300861" y="188467"/>
                  </a:lnTo>
                  <a:lnTo>
                    <a:pt x="1300861" y="565403"/>
                  </a:lnTo>
                  <a:lnTo>
                    <a:pt x="377190" y="565403"/>
                  </a:lnTo>
                  <a:lnTo>
                    <a:pt x="377190" y="753998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75282" y="3172459"/>
            <a:ext cx="511175" cy="594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10"/>
              </a:spcBef>
            </a:pPr>
            <a:r>
              <a:rPr sz="1850" spc="-10" dirty="0">
                <a:solidFill>
                  <a:srgbClr val="FFFFFF"/>
                </a:solidFill>
                <a:latin typeface="Tahoma"/>
                <a:cs typeface="Tahoma"/>
              </a:rPr>
              <a:t>Built </a:t>
            </a:r>
            <a:r>
              <a:rPr sz="1850" spc="-2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endParaRPr sz="18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7326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0609" y="301365"/>
            <a:ext cx="10058400" cy="1070934"/>
          </a:xfrm>
          <a:prstGeom prst="rect">
            <a:avLst/>
          </a:prstGeom>
        </p:spPr>
        <p:txBody>
          <a:bodyPr vert="horz" wrap="square" lIns="0" tIns="329057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b="1" spc="-215" dirty="0"/>
              <a:t>Built</a:t>
            </a:r>
            <a:r>
              <a:rPr b="1" spc="-190" dirty="0"/>
              <a:t> </a:t>
            </a:r>
            <a:r>
              <a:rPr b="1" spc="-265" dirty="0"/>
              <a:t>in</a:t>
            </a:r>
            <a:r>
              <a:rPr b="1" spc="-180" dirty="0"/>
              <a:t> </a:t>
            </a:r>
            <a:r>
              <a:rPr b="1" spc="-325" dirty="0"/>
              <a:t>segments</a:t>
            </a:r>
            <a:r>
              <a:rPr b="1" spc="-160" dirty="0"/>
              <a:t> </a:t>
            </a:r>
            <a:r>
              <a:rPr b="1" spc="-285" dirty="0"/>
              <a:t>vs.</a:t>
            </a:r>
            <a:r>
              <a:rPr b="1" spc="-175" dirty="0"/>
              <a:t> </a:t>
            </a:r>
            <a:r>
              <a:rPr b="1" spc="-295" dirty="0"/>
              <a:t>custom</a:t>
            </a:r>
            <a:r>
              <a:rPr b="1" spc="-185" dirty="0"/>
              <a:t> </a:t>
            </a:r>
            <a:r>
              <a:rPr b="1" spc="-330" dirty="0"/>
              <a:t>segments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07694" y="1598294"/>
            <a:ext cx="10984230" cy="4578985"/>
            <a:chOff x="607694" y="1598294"/>
            <a:chExt cx="10984230" cy="45789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1607819"/>
              <a:ext cx="10965180" cy="45598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2457" y="1603057"/>
              <a:ext cx="10974705" cy="4569460"/>
            </a:xfrm>
            <a:custGeom>
              <a:avLst/>
              <a:gdLst/>
              <a:ahLst/>
              <a:cxnLst/>
              <a:rect l="l" t="t" r="r" b="b"/>
              <a:pathLst>
                <a:path w="10974705" h="4569460">
                  <a:moveTo>
                    <a:pt x="0" y="4569333"/>
                  </a:moveTo>
                  <a:lnTo>
                    <a:pt x="10974705" y="4569333"/>
                  </a:lnTo>
                  <a:lnTo>
                    <a:pt x="10974705" y="0"/>
                  </a:lnTo>
                  <a:lnTo>
                    <a:pt x="0" y="0"/>
                  </a:lnTo>
                  <a:lnTo>
                    <a:pt x="0" y="4569333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4959" y="3364991"/>
              <a:ext cx="1301115" cy="755650"/>
            </a:xfrm>
            <a:custGeom>
              <a:avLst/>
              <a:gdLst/>
              <a:ahLst/>
              <a:cxnLst/>
              <a:rect l="l" t="t" r="r" b="b"/>
              <a:pathLst>
                <a:path w="1301114" h="755650">
                  <a:moveTo>
                    <a:pt x="377190" y="0"/>
                  </a:moveTo>
                  <a:lnTo>
                    <a:pt x="0" y="377698"/>
                  </a:lnTo>
                  <a:lnTo>
                    <a:pt x="377190" y="755523"/>
                  </a:lnTo>
                  <a:lnTo>
                    <a:pt x="377190" y="566547"/>
                  </a:lnTo>
                  <a:lnTo>
                    <a:pt x="1300861" y="566547"/>
                  </a:lnTo>
                  <a:lnTo>
                    <a:pt x="1300861" y="188849"/>
                  </a:lnTo>
                  <a:lnTo>
                    <a:pt x="377190" y="188849"/>
                  </a:lnTo>
                  <a:lnTo>
                    <a:pt x="377190" y="0"/>
                  </a:lnTo>
                  <a:close/>
                </a:path>
              </a:pathLst>
            </a:custGeom>
            <a:solidFill>
              <a:srgbClr val="418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4959" y="3364991"/>
              <a:ext cx="1301115" cy="755650"/>
            </a:xfrm>
            <a:custGeom>
              <a:avLst/>
              <a:gdLst/>
              <a:ahLst/>
              <a:cxnLst/>
              <a:rect l="l" t="t" r="r" b="b"/>
              <a:pathLst>
                <a:path w="1301114" h="755650">
                  <a:moveTo>
                    <a:pt x="377190" y="755523"/>
                  </a:moveTo>
                  <a:lnTo>
                    <a:pt x="0" y="377698"/>
                  </a:lnTo>
                  <a:lnTo>
                    <a:pt x="377190" y="0"/>
                  </a:lnTo>
                  <a:lnTo>
                    <a:pt x="377190" y="188849"/>
                  </a:lnTo>
                  <a:lnTo>
                    <a:pt x="1300861" y="188849"/>
                  </a:lnTo>
                  <a:lnTo>
                    <a:pt x="1300861" y="566547"/>
                  </a:lnTo>
                  <a:lnTo>
                    <a:pt x="377190" y="566547"/>
                  </a:lnTo>
                  <a:lnTo>
                    <a:pt x="377190" y="755523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75282" y="3578733"/>
            <a:ext cx="836294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-10" dirty="0">
                <a:solidFill>
                  <a:srgbClr val="FFFFFF"/>
                </a:solidFill>
                <a:latin typeface="Tahoma"/>
                <a:cs typeface="Tahoma"/>
              </a:rPr>
              <a:t>Custom</a:t>
            </a:r>
            <a:endParaRPr sz="18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2400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136" y="543346"/>
            <a:ext cx="10058400" cy="947824"/>
          </a:xfrm>
          <a:prstGeom prst="rect">
            <a:avLst/>
          </a:prstGeom>
        </p:spPr>
        <p:txBody>
          <a:bodyPr vert="horz" wrap="square" lIns="0" tIns="329057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pc="-220" dirty="0">
                <a:solidFill>
                  <a:schemeClr val="tx1"/>
                </a:solidFill>
              </a:rPr>
              <a:t>New</a:t>
            </a:r>
            <a:r>
              <a:rPr spc="-180" dirty="0">
                <a:solidFill>
                  <a:schemeClr val="tx1"/>
                </a:solidFill>
              </a:rPr>
              <a:t> </a:t>
            </a:r>
            <a:r>
              <a:rPr spc="-285" dirty="0">
                <a:solidFill>
                  <a:schemeClr val="tx1"/>
                </a:solidFill>
              </a:rPr>
              <a:t>vs.</a:t>
            </a:r>
            <a:r>
              <a:rPr spc="-170" dirty="0">
                <a:solidFill>
                  <a:schemeClr val="tx1"/>
                </a:solidFill>
              </a:rPr>
              <a:t> </a:t>
            </a:r>
            <a:r>
              <a:rPr spc="-275" dirty="0">
                <a:solidFill>
                  <a:schemeClr val="tx1"/>
                </a:solidFill>
              </a:rPr>
              <a:t>returning</a:t>
            </a:r>
            <a:r>
              <a:rPr spc="-204" dirty="0">
                <a:solidFill>
                  <a:schemeClr val="tx1"/>
                </a:solidFill>
              </a:rPr>
              <a:t> </a:t>
            </a:r>
            <a:r>
              <a:rPr spc="-315" dirty="0">
                <a:solidFill>
                  <a:schemeClr val="tx1"/>
                </a:solidFill>
              </a:rPr>
              <a:t>users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79486" y="1793367"/>
            <a:ext cx="9233535" cy="4274185"/>
            <a:chOff x="1479486" y="1793367"/>
            <a:chExt cx="9233535" cy="4274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8948" y="1802892"/>
              <a:ext cx="9214104" cy="42550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84249" y="1798129"/>
              <a:ext cx="9224010" cy="4264660"/>
            </a:xfrm>
            <a:custGeom>
              <a:avLst/>
              <a:gdLst/>
              <a:ahLst/>
              <a:cxnLst/>
              <a:rect l="l" t="t" r="r" b="b"/>
              <a:pathLst>
                <a:path w="9224010" h="4264660">
                  <a:moveTo>
                    <a:pt x="0" y="4264533"/>
                  </a:moveTo>
                  <a:lnTo>
                    <a:pt x="9223629" y="4264533"/>
                  </a:lnTo>
                  <a:lnTo>
                    <a:pt x="9223629" y="0"/>
                  </a:lnTo>
                  <a:lnTo>
                    <a:pt x="0" y="0"/>
                  </a:lnTo>
                  <a:lnTo>
                    <a:pt x="0" y="4264533"/>
                  </a:lnTo>
                  <a:close/>
                </a:path>
              </a:pathLst>
            </a:custGeom>
            <a:ln w="9524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6336" y="2421636"/>
              <a:ext cx="4191000" cy="6949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21637" y="2416810"/>
              <a:ext cx="4200525" cy="704850"/>
            </a:xfrm>
            <a:custGeom>
              <a:avLst/>
              <a:gdLst/>
              <a:ahLst/>
              <a:cxnLst/>
              <a:rect l="l" t="t" r="r" b="b"/>
              <a:pathLst>
                <a:path w="4200525" h="704850">
                  <a:moveTo>
                    <a:pt x="0" y="704469"/>
                  </a:moveTo>
                  <a:lnTo>
                    <a:pt x="4200525" y="704469"/>
                  </a:lnTo>
                  <a:lnTo>
                    <a:pt x="4200525" y="0"/>
                  </a:lnTo>
                  <a:lnTo>
                    <a:pt x="0" y="0"/>
                  </a:lnTo>
                  <a:lnTo>
                    <a:pt x="0" y="704469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3734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817" y="388483"/>
            <a:ext cx="10058400" cy="947824"/>
          </a:xfrm>
          <a:prstGeom prst="rect">
            <a:avLst/>
          </a:prstGeom>
        </p:spPr>
        <p:txBody>
          <a:bodyPr vert="horz" wrap="square" lIns="0" tIns="329057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pc="-220" dirty="0">
                <a:solidFill>
                  <a:schemeClr val="tx1"/>
                </a:solidFill>
              </a:rPr>
              <a:t>New</a:t>
            </a:r>
            <a:r>
              <a:rPr spc="-180" dirty="0">
                <a:solidFill>
                  <a:schemeClr val="tx1"/>
                </a:solidFill>
              </a:rPr>
              <a:t> </a:t>
            </a:r>
            <a:r>
              <a:rPr spc="-285" dirty="0">
                <a:solidFill>
                  <a:schemeClr val="tx1"/>
                </a:solidFill>
              </a:rPr>
              <a:t>vs.</a:t>
            </a:r>
            <a:r>
              <a:rPr spc="-170" dirty="0">
                <a:solidFill>
                  <a:schemeClr val="tx1"/>
                </a:solidFill>
              </a:rPr>
              <a:t> </a:t>
            </a:r>
            <a:r>
              <a:rPr spc="-275" dirty="0">
                <a:solidFill>
                  <a:schemeClr val="tx1"/>
                </a:solidFill>
              </a:rPr>
              <a:t>returning</a:t>
            </a:r>
            <a:r>
              <a:rPr spc="-204" dirty="0">
                <a:solidFill>
                  <a:schemeClr val="tx1"/>
                </a:solidFill>
              </a:rPr>
              <a:t> </a:t>
            </a:r>
            <a:r>
              <a:rPr spc="-315" dirty="0">
                <a:solidFill>
                  <a:schemeClr val="tx1"/>
                </a:solidFill>
              </a:rPr>
              <a:t>users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21218" y="1604391"/>
            <a:ext cx="8949690" cy="4550410"/>
            <a:chOff x="1621218" y="1604391"/>
            <a:chExt cx="8949690" cy="4550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79" y="1613916"/>
              <a:ext cx="8930640" cy="45308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25980" y="1609153"/>
              <a:ext cx="8940165" cy="4540885"/>
            </a:xfrm>
            <a:custGeom>
              <a:avLst/>
              <a:gdLst/>
              <a:ahLst/>
              <a:cxnLst/>
              <a:rect l="l" t="t" r="r" b="b"/>
              <a:pathLst>
                <a:path w="8940165" h="4540885">
                  <a:moveTo>
                    <a:pt x="0" y="4540377"/>
                  </a:moveTo>
                  <a:lnTo>
                    <a:pt x="8940165" y="4540377"/>
                  </a:lnTo>
                  <a:lnTo>
                    <a:pt x="8940165" y="0"/>
                  </a:lnTo>
                  <a:lnTo>
                    <a:pt x="0" y="0"/>
                  </a:lnTo>
                  <a:lnTo>
                    <a:pt x="0" y="4540377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1523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63" y="45476"/>
            <a:ext cx="9035415" cy="98385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4029"/>
              </a:lnSpc>
              <a:spcBef>
                <a:spcPts val="15"/>
              </a:spcBef>
              <a:tabLst>
                <a:tab pos="6623050" algn="l"/>
              </a:tabLst>
            </a:pPr>
            <a:r>
              <a:rPr sz="3200" spc="-165" dirty="0">
                <a:solidFill>
                  <a:schemeClr val="tx1"/>
                </a:solidFill>
              </a:rPr>
              <a:t>Built</a:t>
            </a:r>
            <a:r>
              <a:rPr sz="3200" spc="-150" dirty="0">
                <a:solidFill>
                  <a:schemeClr val="tx1"/>
                </a:solidFill>
              </a:rPr>
              <a:t> </a:t>
            </a:r>
            <a:r>
              <a:rPr sz="3200" spc="-204" dirty="0">
                <a:solidFill>
                  <a:schemeClr val="tx1"/>
                </a:solidFill>
              </a:rPr>
              <a:t>in</a:t>
            </a:r>
            <a:r>
              <a:rPr sz="3200" spc="-150" dirty="0">
                <a:solidFill>
                  <a:schemeClr val="tx1"/>
                </a:solidFill>
              </a:rPr>
              <a:t> </a:t>
            </a:r>
            <a:r>
              <a:rPr sz="3200" spc="-254" dirty="0">
                <a:solidFill>
                  <a:schemeClr val="tx1"/>
                </a:solidFill>
              </a:rPr>
              <a:t>segments</a:t>
            </a:r>
            <a:r>
              <a:rPr sz="3200" spc="-165" dirty="0">
                <a:solidFill>
                  <a:schemeClr val="tx1"/>
                </a:solidFill>
              </a:rPr>
              <a:t> </a:t>
            </a:r>
            <a:r>
              <a:rPr sz="3200" spc="-235" dirty="0">
                <a:solidFill>
                  <a:schemeClr val="tx1"/>
                </a:solidFill>
              </a:rPr>
              <a:t>are</a:t>
            </a:r>
            <a:r>
              <a:rPr sz="3200" spc="-150" dirty="0">
                <a:solidFill>
                  <a:schemeClr val="tx1"/>
                </a:solidFill>
              </a:rPr>
              <a:t> </a:t>
            </a:r>
            <a:r>
              <a:rPr sz="3200" spc="-245" dirty="0">
                <a:solidFill>
                  <a:schemeClr val="tx1"/>
                </a:solidFill>
              </a:rPr>
              <a:t>great.</a:t>
            </a:r>
            <a:r>
              <a:rPr sz="3200" spc="-165" dirty="0">
                <a:solidFill>
                  <a:schemeClr val="tx1"/>
                </a:solidFill>
              </a:rPr>
              <a:t> </a:t>
            </a:r>
            <a:r>
              <a:rPr sz="3200" spc="-10" dirty="0">
                <a:solidFill>
                  <a:schemeClr val="tx1"/>
                </a:solidFill>
              </a:rPr>
              <a:t>Custom</a:t>
            </a:r>
            <a:r>
              <a:rPr sz="3200" dirty="0">
                <a:solidFill>
                  <a:schemeClr val="tx1"/>
                </a:solidFill>
              </a:rPr>
              <a:t>	</a:t>
            </a:r>
            <a:r>
              <a:rPr sz="3200" spc="-254" dirty="0">
                <a:solidFill>
                  <a:schemeClr val="tx1"/>
                </a:solidFill>
              </a:rPr>
              <a:t>segments</a:t>
            </a:r>
            <a:r>
              <a:rPr sz="3200" spc="-180" dirty="0">
                <a:solidFill>
                  <a:schemeClr val="tx1"/>
                </a:solidFill>
              </a:rPr>
              <a:t> </a:t>
            </a:r>
            <a:r>
              <a:rPr sz="3200" spc="-210" dirty="0">
                <a:solidFill>
                  <a:schemeClr val="tx1"/>
                </a:solidFill>
              </a:rPr>
              <a:t>are </a:t>
            </a:r>
            <a:r>
              <a:rPr sz="3200" spc="-50" dirty="0">
                <a:solidFill>
                  <a:schemeClr val="tx1"/>
                </a:solidFill>
              </a:rPr>
              <a:t>better!</a:t>
            </a:r>
            <a:endParaRPr sz="320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727" y="1544891"/>
            <a:ext cx="11490325" cy="4632325"/>
            <a:chOff x="101727" y="1544891"/>
            <a:chExt cx="11490325" cy="46323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" y="1607819"/>
              <a:ext cx="10965180" cy="45598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2457" y="1603057"/>
              <a:ext cx="10974705" cy="4569460"/>
            </a:xfrm>
            <a:custGeom>
              <a:avLst/>
              <a:gdLst/>
              <a:ahLst/>
              <a:cxnLst/>
              <a:rect l="l" t="t" r="r" b="b"/>
              <a:pathLst>
                <a:path w="10974705" h="4569460">
                  <a:moveTo>
                    <a:pt x="0" y="4569333"/>
                  </a:moveTo>
                  <a:lnTo>
                    <a:pt x="10974705" y="4569333"/>
                  </a:lnTo>
                  <a:lnTo>
                    <a:pt x="10974705" y="0"/>
                  </a:lnTo>
                  <a:lnTo>
                    <a:pt x="0" y="0"/>
                  </a:lnTo>
                  <a:lnTo>
                    <a:pt x="0" y="4569333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52" y="1554479"/>
              <a:ext cx="2148840" cy="7452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489" y="1549653"/>
              <a:ext cx="2158365" cy="755015"/>
            </a:xfrm>
            <a:custGeom>
              <a:avLst/>
              <a:gdLst/>
              <a:ahLst/>
              <a:cxnLst/>
              <a:rect l="l" t="t" r="r" b="b"/>
              <a:pathLst>
                <a:path w="2158365" h="755014">
                  <a:moveTo>
                    <a:pt x="0" y="754761"/>
                  </a:moveTo>
                  <a:lnTo>
                    <a:pt x="2158365" y="754761"/>
                  </a:lnTo>
                  <a:lnTo>
                    <a:pt x="2158365" y="0"/>
                  </a:lnTo>
                  <a:lnTo>
                    <a:pt x="0" y="0"/>
                  </a:lnTo>
                  <a:lnTo>
                    <a:pt x="0" y="754761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6711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7280" y="95949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Google Analytics course for beginners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 rot="10800000" flipV="1">
            <a:off x="1097280" y="2358553"/>
            <a:ext cx="334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https://skillshop.docebosaas.com/learn/courses/8108/get-started-using-google-analytics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725" y="1737360"/>
            <a:ext cx="6268703" cy="453235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/>
          <a:srcRect t="31899" r="26894" b="47641"/>
          <a:stretch/>
        </p:blipFill>
        <p:spPr>
          <a:xfrm>
            <a:off x="5490596" y="3569426"/>
            <a:ext cx="4290713" cy="8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64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63" y="227203"/>
            <a:ext cx="4030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>
                <a:solidFill>
                  <a:schemeClr val="tx1"/>
                </a:solidFill>
              </a:rPr>
              <a:t>Site</a:t>
            </a:r>
            <a:r>
              <a:rPr spc="-195" dirty="0">
                <a:solidFill>
                  <a:schemeClr val="tx1"/>
                </a:solidFill>
              </a:rPr>
              <a:t> </a:t>
            </a:r>
            <a:r>
              <a:rPr spc="-290" dirty="0">
                <a:solidFill>
                  <a:schemeClr val="tx1"/>
                </a:solidFill>
              </a:rPr>
              <a:t>search</a:t>
            </a:r>
            <a:r>
              <a:rPr spc="-180" dirty="0">
                <a:solidFill>
                  <a:schemeClr val="tx1"/>
                </a:solidFill>
              </a:rPr>
              <a:t> </a:t>
            </a:r>
            <a:r>
              <a:rPr spc="-200" dirty="0">
                <a:solidFill>
                  <a:schemeClr val="tx1"/>
                </a:solidFill>
              </a:rPr>
              <a:t>report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162817"/>
            <a:ext cx="10210800" cy="56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28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1308" y="1542288"/>
            <a:ext cx="9549384" cy="46771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286835"/>
            <a:ext cx="10058400" cy="905093"/>
          </a:xfrm>
          <a:prstGeom prst="rect">
            <a:avLst/>
          </a:prstGeom>
        </p:spPr>
        <p:txBody>
          <a:bodyPr vert="horz" wrap="square" lIns="0" tIns="28674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95"/>
              </a:spcBef>
            </a:pPr>
            <a:r>
              <a:rPr spc="-235" dirty="0">
                <a:solidFill>
                  <a:schemeClr val="tx1"/>
                </a:solidFill>
              </a:rPr>
              <a:t>Goal</a:t>
            </a:r>
            <a:r>
              <a:rPr spc="-170" dirty="0">
                <a:solidFill>
                  <a:schemeClr val="tx1"/>
                </a:solidFill>
              </a:rPr>
              <a:t> </a:t>
            </a:r>
            <a:r>
              <a:rPr spc="-280" dirty="0">
                <a:solidFill>
                  <a:schemeClr val="tx1"/>
                </a:solidFill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4233186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761744"/>
            <a:ext cx="11887200" cy="44790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545664"/>
            <a:ext cx="10058400" cy="905093"/>
          </a:xfrm>
          <a:prstGeom prst="rect">
            <a:avLst/>
          </a:prstGeom>
        </p:spPr>
        <p:txBody>
          <a:bodyPr vert="horz" wrap="square" lIns="0" tIns="28674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95"/>
              </a:spcBef>
            </a:pPr>
            <a:r>
              <a:rPr spc="-235" dirty="0">
                <a:solidFill>
                  <a:schemeClr val="tx1"/>
                </a:solidFill>
              </a:rPr>
              <a:t>Goal</a:t>
            </a:r>
            <a:r>
              <a:rPr spc="-170" dirty="0">
                <a:solidFill>
                  <a:schemeClr val="tx1"/>
                </a:solidFill>
              </a:rPr>
              <a:t> </a:t>
            </a:r>
            <a:r>
              <a:rPr spc="-280" dirty="0">
                <a:solidFill>
                  <a:schemeClr val="tx1"/>
                </a:solidFill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2326575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960" y="657965"/>
            <a:ext cx="6556248" cy="57348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832267"/>
            <a:ext cx="10058400" cy="905093"/>
          </a:xfrm>
          <a:prstGeom prst="rect">
            <a:avLst/>
          </a:prstGeom>
        </p:spPr>
        <p:txBody>
          <a:bodyPr vert="horz" wrap="square" lIns="0" tIns="28674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95"/>
              </a:spcBef>
            </a:pPr>
            <a:r>
              <a:rPr spc="-235" dirty="0">
                <a:solidFill>
                  <a:schemeClr val="tx1"/>
                </a:solidFill>
              </a:rPr>
              <a:t>Goal</a:t>
            </a:r>
            <a:r>
              <a:rPr spc="-170" dirty="0">
                <a:solidFill>
                  <a:schemeClr val="tx1"/>
                </a:solidFill>
              </a:rPr>
              <a:t> </a:t>
            </a:r>
            <a:r>
              <a:rPr spc="-280" dirty="0">
                <a:solidFill>
                  <a:schemeClr val="tx1"/>
                </a:solidFill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114798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8732" y="349120"/>
            <a:ext cx="10058400" cy="858850"/>
          </a:xfrm>
          <a:prstGeom prst="rect">
            <a:avLst/>
          </a:prstGeom>
        </p:spPr>
        <p:txBody>
          <a:bodyPr vert="horz" wrap="square" lIns="0" tIns="3019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5" dirty="0">
                <a:solidFill>
                  <a:schemeClr val="tx1"/>
                </a:solidFill>
              </a:rPr>
              <a:t>Implementation</a:t>
            </a:r>
            <a:r>
              <a:rPr sz="3600" spc="-175" dirty="0">
                <a:solidFill>
                  <a:schemeClr val="tx1"/>
                </a:solidFill>
              </a:rPr>
              <a:t> </a:t>
            </a:r>
            <a:r>
              <a:rPr sz="3600" spc="-295" dirty="0">
                <a:solidFill>
                  <a:schemeClr val="tx1"/>
                </a:solidFill>
              </a:rPr>
              <a:t>and</a:t>
            </a:r>
            <a:r>
              <a:rPr sz="3600" spc="-195" dirty="0">
                <a:solidFill>
                  <a:schemeClr val="tx1"/>
                </a:solidFill>
              </a:rPr>
              <a:t> </a:t>
            </a:r>
            <a:r>
              <a:rPr sz="3600" spc="-215" dirty="0">
                <a:solidFill>
                  <a:schemeClr val="tx1"/>
                </a:solidFill>
              </a:rPr>
              <a:t>customization</a:t>
            </a:r>
            <a:endParaRPr sz="3600">
              <a:solidFill>
                <a:schemeClr val="tx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9" y="1537716"/>
            <a:ext cx="12108180" cy="45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3702" y="832267"/>
            <a:ext cx="4885944" cy="574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832267"/>
            <a:ext cx="10058400" cy="905093"/>
          </a:xfrm>
          <a:prstGeom prst="rect">
            <a:avLst/>
          </a:prstGeom>
        </p:spPr>
        <p:txBody>
          <a:bodyPr vert="horz" wrap="square" lIns="0" tIns="28674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95"/>
              </a:spcBef>
            </a:pPr>
            <a:r>
              <a:rPr spc="-235" dirty="0">
                <a:solidFill>
                  <a:schemeClr val="tx1"/>
                </a:solidFill>
              </a:rPr>
              <a:t>Goal</a:t>
            </a:r>
            <a:r>
              <a:rPr spc="-170" dirty="0">
                <a:solidFill>
                  <a:schemeClr val="tx1"/>
                </a:solidFill>
              </a:rPr>
              <a:t> </a:t>
            </a:r>
            <a:r>
              <a:rPr spc="-280" dirty="0">
                <a:solidFill>
                  <a:schemeClr val="tx1"/>
                </a:solidFill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3920948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832267"/>
            <a:ext cx="10058400" cy="905093"/>
          </a:xfrm>
          <a:prstGeom prst="rect">
            <a:avLst/>
          </a:prstGeom>
        </p:spPr>
        <p:txBody>
          <a:bodyPr vert="horz" wrap="square" lIns="0" tIns="28674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95"/>
              </a:spcBef>
            </a:pPr>
            <a:r>
              <a:rPr spc="-235" dirty="0">
                <a:solidFill>
                  <a:schemeClr val="tx1"/>
                </a:solidFill>
              </a:rPr>
              <a:t>Goal</a:t>
            </a:r>
            <a:r>
              <a:rPr spc="-170" dirty="0">
                <a:solidFill>
                  <a:schemeClr val="tx1"/>
                </a:solidFill>
              </a:rPr>
              <a:t> </a:t>
            </a:r>
            <a:r>
              <a:rPr spc="-280" dirty="0">
                <a:solidFill>
                  <a:schemeClr val="tx1"/>
                </a:solidFill>
              </a:rPr>
              <a:t>setup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6181" y="480540"/>
            <a:ext cx="10381488" cy="55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05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1435" y="3867911"/>
            <a:ext cx="3124200" cy="2387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2583" y="2253106"/>
            <a:ext cx="6000750" cy="280860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528320" indent="-515620">
              <a:lnSpc>
                <a:spcPct val="100000"/>
              </a:lnSpc>
              <a:spcBef>
                <a:spcPts val="1490"/>
              </a:spcBef>
              <a:buSzPct val="97058"/>
              <a:buAutoNum type="arabicPeriod"/>
              <a:tabLst>
                <a:tab pos="528320" algn="l"/>
              </a:tabLst>
            </a:pPr>
            <a:r>
              <a:rPr sz="3400" spc="95" dirty="0">
                <a:solidFill>
                  <a:srgbClr val="3E4D5A"/>
                </a:solidFill>
                <a:latin typeface="Tahoma"/>
                <a:cs typeface="Tahoma"/>
              </a:rPr>
              <a:t>What</a:t>
            </a:r>
            <a:r>
              <a:rPr sz="3400" spc="-155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3400" dirty="0">
                <a:solidFill>
                  <a:srgbClr val="3E4D5A"/>
                </a:solidFill>
                <a:latin typeface="Tahoma"/>
                <a:cs typeface="Tahoma"/>
              </a:rPr>
              <a:t>is</a:t>
            </a:r>
            <a:r>
              <a:rPr sz="3400" spc="-14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3400" dirty="0">
                <a:solidFill>
                  <a:srgbClr val="3E4D5A"/>
                </a:solidFill>
                <a:latin typeface="Tahoma"/>
                <a:cs typeface="Tahoma"/>
              </a:rPr>
              <a:t>Event</a:t>
            </a:r>
            <a:r>
              <a:rPr sz="3400" spc="-13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3400" spc="-10" dirty="0">
                <a:solidFill>
                  <a:srgbClr val="3E4D5A"/>
                </a:solidFill>
                <a:latin typeface="Tahoma"/>
                <a:cs typeface="Tahoma"/>
              </a:rPr>
              <a:t>tracking?</a:t>
            </a:r>
            <a:endParaRPr sz="3400" dirty="0">
              <a:latin typeface="Tahoma"/>
              <a:cs typeface="Tahoma"/>
            </a:endParaRPr>
          </a:p>
          <a:p>
            <a:pPr marL="528320" indent="-515620">
              <a:lnSpc>
                <a:spcPct val="100000"/>
              </a:lnSpc>
              <a:spcBef>
                <a:spcPts val="1395"/>
              </a:spcBef>
              <a:buSzPct val="97058"/>
              <a:buAutoNum type="arabicPeriod"/>
              <a:tabLst>
                <a:tab pos="528320" algn="l"/>
              </a:tabLst>
            </a:pPr>
            <a:r>
              <a:rPr sz="3400" dirty="0">
                <a:solidFill>
                  <a:srgbClr val="3E4D5A"/>
                </a:solidFill>
                <a:latin typeface="Tahoma"/>
                <a:cs typeface="Tahoma"/>
              </a:rPr>
              <a:t>Event</a:t>
            </a:r>
            <a:r>
              <a:rPr sz="3400" spc="-9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3400" dirty="0">
                <a:solidFill>
                  <a:srgbClr val="3E4D5A"/>
                </a:solidFill>
                <a:latin typeface="Tahoma"/>
                <a:cs typeface="Tahoma"/>
              </a:rPr>
              <a:t>tracking</a:t>
            </a:r>
            <a:r>
              <a:rPr sz="3400" spc="-114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3400" spc="-10" dirty="0">
                <a:solidFill>
                  <a:srgbClr val="3E4D5A"/>
                </a:solidFill>
                <a:latin typeface="Tahoma"/>
                <a:cs typeface="Tahoma"/>
              </a:rPr>
              <a:t>reports</a:t>
            </a:r>
            <a:endParaRPr sz="3400" dirty="0">
              <a:latin typeface="Tahoma"/>
              <a:cs typeface="Tahoma"/>
            </a:endParaRPr>
          </a:p>
          <a:p>
            <a:pPr marL="528320" indent="-515620">
              <a:lnSpc>
                <a:spcPct val="100000"/>
              </a:lnSpc>
              <a:spcBef>
                <a:spcPts val="1405"/>
              </a:spcBef>
              <a:buSzPct val="97058"/>
              <a:buAutoNum type="arabicPeriod"/>
              <a:tabLst>
                <a:tab pos="528320" algn="l"/>
              </a:tabLst>
            </a:pPr>
            <a:r>
              <a:rPr sz="3400" spc="-35" dirty="0">
                <a:solidFill>
                  <a:srgbClr val="3E4D5A"/>
                </a:solidFill>
                <a:latin typeface="Tahoma"/>
                <a:cs typeface="Tahoma"/>
              </a:rPr>
              <a:t>Implementing</a:t>
            </a:r>
            <a:r>
              <a:rPr sz="3400" spc="-1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3400" dirty="0">
                <a:solidFill>
                  <a:srgbClr val="3E4D5A"/>
                </a:solidFill>
                <a:latin typeface="Tahoma"/>
                <a:cs typeface="Tahoma"/>
              </a:rPr>
              <a:t>event</a:t>
            </a:r>
            <a:r>
              <a:rPr sz="3400" spc="-13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3400" spc="-10" dirty="0">
                <a:solidFill>
                  <a:srgbClr val="3E4D5A"/>
                </a:solidFill>
                <a:latin typeface="Tahoma"/>
                <a:cs typeface="Tahoma"/>
              </a:rPr>
              <a:t>tracking</a:t>
            </a:r>
            <a:endParaRPr sz="3400" dirty="0">
              <a:latin typeface="Tahoma"/>
              <a:cs typeface="Tahoma"/>
            </a:endParaRPr>
          </a:p>
          <a:p>
            <a:pPr marL="528320" indent="-515620">
              <a:lnSpc>
                <a:spcPct val="100000"/>
              </a:lnSpc>
              <a:spcBef>
                <a:spcPts val="1405"/>
              </a:spcBef>
              <a:buSzPct val="97058"/>
              <a:buAutoNum type="arabicPeriod"/>
              <a:tabLst>
                <a:tab pos="528320" algn="l"/>
              </a:tabLst>
            </a:pPr>
            <a:r>
              <a:rPr sz="3400" dirty="0">
                <a:solidFill>
                  <a:srgbClr val="3E4D5A"/>
                </a:solidFill>
                <a:latin typeface="Tahoma"/>
                <a:cs typeface="Tahoma"/>
              </a:rPr>
              <a:t>Event</a:t>
            </a:r>
            <a:r>
              <a:rPr sz="3400" spc="-10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3400" dirty="0">
                <a:solidFill>
                  <a:srgbClr val="3E4D5A"/>
                </a:solidFill>
                <a:latin typeface="Tahoma"/>
                <a:cs typeface="Tahoma"/>
              </a:rPr>
              <a:t>tracking</a:t>
            </a:r>
            <a:r>
              <a:rPr sz="3400" spc="-1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3400" dirty="0">
                <a:solidFill>
                  <a:srgbClr val="3E4D5A"/>
                </a:solidFill>
                <a:latin typeface="Tahoma"/>
                <a:cs typeface="Tahoma"/>
              </a:rPr>
              <a:t>best</a:t>
            </a:r>
            <a:r>
              <a:rPr sz="3400" spc="-95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3400" spc="-10" dirty="0">
                <a:solidFill>
                  <a:srgbClr val="3E4D5A"/>
                </a:solidFill>
                <a:latin typeface="Tahoma"/>
                <a:cs typeface="Tahoma"/>
              </a:rPr>
              <a:t>practices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5509" y="732295"/>
            <a:ext cx="32912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35" dirty="0"/>
              <a:t>Event</a:t>
            </a:r>
            <a:r>
              <a:rPr spc="-155" dirty="0"/>
              <a:t> </a:t>
            </a:r>
            <a:r>
              <a:rPr spc="-305" dirty="0"/>
              <a:t>tracking</a:t>
            </a:r>
          </a:p>
        </p:txBody>
      </p:sp>
    </p:spTree>
    <p:extLst>
      <p:ext uri="{BB962C8B-B14F-4D97-AF65-F5344CB8AC3E}">
        <p14:creationId xmlns:p14="http://schemas.microsoft.com/office/powerpoint/2010/main" val="936149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158416" y="1796146"/>
            <a:ext cx="2648585" cy="11303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70"/>
              </a:spcBef>
            </a:pPr>
            <a:r>
              <a:rPr sz="2400" spc="55" dirty="0">
                <a:solidFill>
                  <a:srgbClr val="3E4D5A"/>
                </a:solidFill>
                <a:latin typeface="Tahoma"/>
                <a:cs typeface="Tahoma"/>
              </a:rPr>
              <a:t>Multiple</a:t>
            </a:r>
            <a:r>
              <a:rPr sz="2400" spc="-14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b="1" spc="-170" dirty="0">
                <a:solidFill>
                  <a:srgbClr val="3E4D5A"/>
                </a:solidFill>
                <a:latin typeface="Tahoma"/>
                <a:cs typeface="Tahoma"/>
              </a:rPr>
              <a:t>pageviews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can</a:t>
            </a:r>
            <a:r>
              <a:rPr sz="2400" spc="-135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occur</a:t>
            </a:r>
            <a:r>
              <a:rPr sz="2400" spc="-1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during</a:t>
            </a:r>
            <a:r>
              <a:rPr sz="2400" spc="-135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3E4D5A"/>
                </a:solidFill>
                <a:latin typeface="Tahoma"/>
                <a:cs typeface="Tahoma"/>
              </a:rPr>
              <a:t>a </a:t>
            </a:r>
            <a:r>
              <a:rPr sz="2400" spc="-20" dirty="0">
                <a:solidFill>
                  <a:srgbClr val="3E4D5A"/>
                </a:solidFill>
                <a:latin typeface="Tahoma"/>
                <a:cs typeface="Tahoma"/>
              </a:rPr>
              <a:t>single</a:t>
            </a:r>
            <a:r>
              <a:rPr sz="2400" spc="-13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3E4D5A"/>
                </a:solidFill>
                <a:latin typeface="Tahoma"/>
                <a:cs typeface="Tahoma"/>
              </a:rPr>
              <a:t>session.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413813" y="4379772"/>
            <a:ext cx="2853690" cy="1761489"/>
            <a:chOff x="8413813" y="4379772"/>
            <a:chExt cx="2853690" cy="176148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8576" y="4384548"/>
              <a:ext cx="2843783" cy="1752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18576" y="4384535"/>
              <a:ext cx="2844165" cy="1751964"/>
            </a:xfrm>
            <a:custGeom>
              <a:avLst/>
              <a:gdLst/>
              <a:ahLst/>
              <a:cxnLst/>
              <a:rect l="l" t="t" r="r" b="b"/>
              <a:pathLst>
                <a:path w="2844165" h="1751964">
                  <a:moveTo>
                    <a:pt x="0" y="1751964"/>
                  </a:moveTo>
                  <a:lnTo>
                    <a:pt x="2843783" y="1751964"/>
                  </a:lnTo>
                  <a:lnTo>
                    <a:pt x="2843783" y="0"/>
                  </a:lnTo>
                  <a:lnTo>
                    <a:pt x="0" y="0"/>
                  </a:lnTo>
                  <a:lnTo>
                    <a:pt x="0" y="1751964"/>
                  </a:lnTo>
                  <a:close/>
                </a:path>
              </a:pathLst>
            </a:custGeom>
            <a:ln w="9525">
              <a:solidFill>
                <a:srgbClr val="3D4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33510" y="5618726"/>
            <a:ext cx="102425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20"/>
              </a:lnSpc>
            </a:pPr>
            <a:r>
              <a:rPr sz="1850" b="1" spc="-120" dirty="0">
                <a:solidFill>
                  <a:srgbClr val="FB4B50"/>
                </a:solidFill>
                <a:latin typeface="Tahoma"/>
                <a:cs typeface="Tahoma"/>
              </a:rPr>
              <a:t>Pageview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9541" y="5863234"/>
            <a:ext cx="170942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-105" dirty="0">
                <a:solidFill>
                  <a:srgbClr val="FB4B50"/>
                </a:solidFill>
                <a:latin typeface="Tahoma"/>
                <a:cs typeface="Tahoma"/>
              </a:rPr>
              <a:t>(/googlesearch.aspx…)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06905" y="3008185"/>
            <a:ext cx="3182620" cy="2837815"/>
            <a:chOff x="8006905" y="3008185"/>
            <a:chExt cx="3182620" cy="283781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400" y="4460748"/>
              <a:ext cx="2641092" cy="13715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535162" y="4461510"/>
              <a:ext cx="2641600" cy="1371600"/>
            </a:xfrm>
            <a:custGeom>
              <a:avLst/>
              <a:gdLst/>
              <a:ahLst/>
              <a:cxnLst/>
              <a:rect l="l" t="t" r="r" b="b"/>
              <a:pathLst>
                <a:path w="2641600" h="1371600">
                  <a:moveTo>
                    <a:pt x="0" y="1371599"/>
                  </a:moveTo>
                  <a:lnTo>
                    <a:pt x="2641092" y="1371599"/>
                  </a:lnTo>
                  <a:lnTo>
                    <a:pt x="2641092" y="0"/>
                  </a:lnTo>
                  <a:lnTo>
                    <a:pt x="0" y="0"/>
                  </a:lnTo>
                  <a:lnTo>
                    <a:pt x="0" y="1371599"/>
                  </a:lnTo>
                  <a:close/>
                </a:path>
              </a:pathLst>
            </a:custGeom>
            <a:ln w="25374">
              <a:solidFill>
                <a:srgbClr val="3D4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4360" y="3698748"/>
              <a:ext cx="2845307" cy="1752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14360" y="3698748"/>
              <a:ext cx="2845435" cy="1751964"/>
            </a:xfrm>
            <a:custGeom>
              <a:avLst/>
              <a:gdLst/>
              <a:ahLst/>
              <a:cxnLst/>
              <a:rect l="l" t="t" r="r" b="b"/>
              <a:pathLst>
                <a:path w="2845434" h="1751964">
                  <a:moveTo>
                    <a:pt x="0" y="1751964"/>
                  </a:moveTo>
                  <a:lnTo>
                    <a:pt x="2845307" y="1751964"/>
                  </a:lnTo>
                  <a:lnTo>
                    <a:pt x="2845307" y="0"/>
                  </a:lnTo>
                  <a:lnTo>
                    <a:pt x="0" y="0"/>
                  </a:lnTo>
                  <a:lnTo>
                    <a:pt x="0" y="1751964"/>
                  </a:lnTo>
                  <a:close/>
                </a:path>
              </a:pathLst>
            </a:custGeom>
            <a:ln w="9525">
              <a:solidFill>
                <a:srgbClr val="3D4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1708" y="3774948"/>
              <a:ext cx="2641092" cy="13716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32470" y="3775710"/>
              <a:ext cx="2641600" cy="1371600"/>
            </a:xfrm>
            <a:custGeom>
              <a:avLst/>
              <a:gdLst/>
              <a:ahLst/>
              <a:cxnLst/>
              <a:rect l="l" t="t" r="r" b="b"/>
              <a:pathLst>
                <a:path w="2641600" h="1371600">
                  <a:moveTo>
                    <a:pt x="0" y="1371600"/>
                  </a:moveTo>
                  <a:lnTo>
                    <a:pt x="2641092" y="1371600"/>
                  </a:lnTo>
                  <a:lnTo>
                    <a:pt x="2641092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25374">
              <a:solidFill>
                <a:srgbClr val="3D4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1668" y="3012948"/>
              <a:ext cx="2845307" cy="17526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011668" y="3012948"/>
              <a:ext cx="2845435" cy="1751964"/>
            </a:xfrm>
            <a:custGeom>
              <a:avLst/>
              <a:gdLst/>
              <a:ahLst/>
              <a:cxnLst/>
              <a:rect l="l" t="t" r="r" b="b"/>
              <a:pathLst>
                <a:path w="2845434" h="1751964">
                  <a:moveTo>
                    <a:pt x="0" y="1751964"/>
                  </a:moveTo>
                  <a:lnTo>
                    <a:pt x="2845307" y="1751964"/>
                  </a:lnTo>
                  <a:lnTo>
                    <a:pt x="2845307" y="0"/>
                  </a:lnTo>
                  <a:lnTo>
                    <a:pt x="0" y="0"/>
                  </a:lnTo>
                  <a:lnTo>
                    <a:pt x="0" y="1751964"/>
                  </a:lnTo>
                  <a:close/>
                </a:path>
              </a:pathLst>
            </a:custGeom>
            <a:ln w="9525">
              <a:solidFill>
                <a:srgbClr val="3D4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113014" y="4410836"/>
            <a:ext cx="2739390" cy="996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05765" algn="l"/>
              </a:tabLst>
            </a:pPr>
            <a:r>
              <a:rPr sz="1850" b="1" spc="-1215" dirty="0">
                <a:solidFill>
                  <a:srgbClr val="FB4B50"/>
                </a:solidFill>
                <a:latin typeface="Tahoma"/>
                <a:cs typeface="Tahoma"/>
              </a:rPr>
              <a:t>a</a:t>
            </a:r>
            <a:r>
              <a:rPr sz="1850" b="1" spc="-320" dirty="0">
                <a:solidFill>
                  <a:srgbClr val="FB4B50"/>
                </a:solidFill>
                <a:latin typeface="Tahoma"/>
                <a:cs typeface="Tahoma"/>
              </a:rPr>
              <a:t>P</a:t>
            </a:r>
            <a:r>
              <a:rPr sz="1850" b="1" spc="-95" dirty="0">
                <a:solidFill>
                  <a:srgbClr val="FB4B50"/>
                </a:solidFill>
                <a:latin typeface="Tahoma"/>
                <a:cs typeface="Tahoma"/>
              </a:rPr>
              <a:t>g</a:t>
            </a:r>
            <a:r>
              <a:rPr sz="1850" b="1" dirty="0">
                <a:solidFill>
                  <a:srgbClr val="FB4B50"/>
                </a:solidFill>
                <a:latin typeface="Tahoma"/>
                <a:cs typeface="Tahoma"/>
              </a:rPr>
              <a:t>	</a:t>
            </a:r>
            <a:r>
              <a:rPr sz="1850" b="1" spc="-114" dirty="0">
                <a:solidFill>
                  <a:srgbClr val="FB4B50"/>
                </a:solidFill>
                <a:latin typeface="Tahoma"/>
                <a:cs typeface="Tahoma"/>
              </a:rPr>
              <a:t>eview</a:t>
            </a:r>
            <a:r>
              <a:rPr sz="1850" b="1" spc="-95" dirty="0">
                <a:solidFill>
                  <a:srgbClr val="FB4B50"/>
                </a:solidFill>
                <a:latin typeface="Tahoma"/>
                <a:cs typeface="Tahoma"/>
              </a:rPr>
              <a:t> </a:t>
            </a:r>
            <a:r>
              <a:rPr sz="1300" b="1" spc="-25" dirty="0">
                <a:solidFill>
                  <a:srgbClr val="FB4B50"/>
                </a:solidFill>
                <a:latin typeface="Tahoma"/>
                <a:cs typeface="Tahoma"/>
              </a:rPr>
              <a:t>(/)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50">
              <a:latin typeface="Tahoma"/>
              <a:cs typeface="Tahoma"/>
            </a:endParaRPr>
          </a:p>
          <a:p>
            <a:pPr marL="215900">
              <a:lnSpc>
                <a:spcPct val="100000"/>
              </a:lnSpc>
              <a:tabLst>
                <a:tab pos="608965" algn="l"/>
              </a:tabLst>
            </a:pPr>
            <a:r>
              <a:rPr sz="1850" b="1" spc="-1215" dirty="0">
                <a:solidFill>
                  <a:srgbClr val="FB4B50"/>
                </a:solidFill>
                <a:latin typeface="Tahoma"/>
                <a:cs typeface="Tahoma"/>
              </a:rPr>
              <a:t>a</a:t>
            </a:r>
            <a:r>
              <a:rPr sz="1850" b="1" spc="-320" dirty="0">
                <a:solidFill>
                  <a:srgbClr val="FB4B50"/>
                </a:solidFill>
                <a:latin typeface="Tahoma"/>
                <a:cs typeface="Tahoma"/>
              </a:rPr>
              <a:t>P</a:t>
            </a:r>
            <a:r>
              <a:rPr sz="1850" b="1" spc="-95" dirty="0">
                <a:solidFill>
                  <a:srgbClr val="FB4B50"/>
                </a:solidFill>
                <a:latin typeface="Tahoma"/>
                <a:cs typeface="Tahoma"/>
              </a:rPr>
              <a:t>g</a:t>
            </a:r>
            <a:r>
              <a:rPr sz="1850" b="1" dirty="0">
                <a:solidFill>
                  <a:srgbClr val="FB4B50"/>
                </a:solidFill>
                <a:latin typeface="Tahoma"/>
                <a:cs typeface="Tahoma"/>
              </a:rPr>
              <a:t>	</a:t>
            </a:r>
            <a:r>
              <a:rPr sz="1850" b="1" spc="-114" dirty="0">
                <a:solidFill>
                  <a:srgbClr val="FB4B50"/>
                </a:solidFill>
                <a:latin typeface="Tahoma"/>
                <a:cs typeface="Tahoma"/>
              </a:rPr>
              <a:t>eview</a:t>
            </a:r>
            <a:r>
              <a:rPr sz="1850" b="1" spc="-95" dirty="0">
                <a:solidFill>
                  <a:srgbClr val="FB4B50"/>
                </a:solidFill>
                <a:latin typeface="Tahoma"/>
                <a:cs typeface="Tahoma"/>
              </a:rPr>
              <a:t> </a:t>
            </a:r>
            <a:r>
              <a:rPr sz="1300" b="1" spc="-70" dirty="0">
                <a:solidFill>
                  <a:srgbClr val="FB4B50"/>
                </a:solidFill>
                <a:latin typeface="Tahoma"/>
                <a:cs typeface="Tahoma"/>
              </a:rPr>
              <a:t>(/shop.axd/Home)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115566" y="3077222"/>
            <a:ext cx="2668270" cy="1397000"/>
            <a:chOff x="8115566" y="3077222"/>
            <a:chExt cx="2668270" cy="139700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7491" y="3089147"/>
              <a:ext cx="2642616" cy="13716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28253" y="3089909"/>
              <a:ext cx="2642870" cy="1371600"/>
            </a:xfrm>
            <a:custGeom>
              <a:avLst/>
              <a:gdLst/>
              <a:ahLst/>
              <a:cxnLst/>
              <a:rect l="l" t="t" r="r" b="b"/>
              <a:pathLst>
                <a:path w="2642870" h="1371600">
                  <a:moveTo>
                    <a:pt x="0" y="1371600"/>
                  </a:moveTo>
                  <a:lnTo>
                    <a:pt x="2642616" y="1371600"/>
                  </a:lnTo>
                  <a:lnTo>
                    <a:pt x="2642616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25374">
              <a:solidFill>
                <a:srgbClr val="3D4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75775" y="3177539"/>
              <a:ext cx="1152144" cy="2179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9759" y="3139439"/>
              <a:ext cx="222503" cy="3352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5607" y="3160775"/>
              <a:ext cx="126490" cy="2926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38487" y="3250693"/>
              <a:ext cx="339851" cy="11277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30174" y="1828241"/>
            <a:ext cx="251650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Let’s</a:t>
            </a:r>
            <a:r>
              <a:rPr sz="2400" spc="-10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consider</a:t>
            </a:r>
            <a:r>
              <a:rPr sz="2400" spc="-8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3E4D5A"/>
                </a:solidFill>
                <a:latin typeface="Tahoma"/>
                <a:cs typeface="Tahoma"/>
              </a:rPr>
              <a:t>a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spc="-20" dirty="0">
                <a:solidFill>
                  <a:srgbClr val="3E4D5A"/>
                </a:solidFill>
                <a:latin typeface="Tahoma"/>
                <a:cs typeface="Tahoma"/>
              </a:rPr>
              <a:t>single</a:t>
            </a:r>
            <a:r>
              <a:rPr sz="2400" spc="-1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unique</a:t>
            </a:r>
            <a:r>
              <a:rPr sz="2400" spc="-105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3E4D5A"/>
                </a:solidFill>
                <a:latin typeface="Tahoma"/>
                <a:cs typeface="Tahoma"/>
              </a:rPr>
              <a:t>user</a:t>
            </a:r>
            <a:r>
              <a:rPr sz="2400" spc="-150" dirty="0">
                <a:solidFill>
                  <a:srgbClr val="3E4D5A"/>
                </a:solidFill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491" y="3313176"/>
            <a:ext cx="2845308" cy="236220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07491" y="3313176"/>
            <a:ext cx="2845435" cy="2425065"/>
          </a:xfrm>
          <a:prstGeom prst="rect">
            <a:avLst/>
          </a:prstGeom>
          <a:ln w="9525">
            <a:solidFill>
              <a:srgbClr val="3D4D5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3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sz="1850" b="1" spc="-90" dirty="0">
                <a:solidFill>
                  <a:srgbClr val="FB4B50"/>
                </a:solidFill>
                <a:latin typeface="Tahoma"/>
                <a:cs typeface="Tahoma"/>
              </a:rPr>
              <a:t>User</a:t>
            </a:r>
            <a:r>
              <a:rPr sz="1850" b="1" spc="-85" dirty="0">
                <a:solidFill>
                  <a:srgbClr val="FB4B50"/>
                </a:solidFill>
                <a:latin typeface="Tahoma"/>
                <a:cs typeface="Tahoma"/>
              </a:rPr>
              <a:t> </a:t>
            </a:r>
            <a:r>
              <a:rPr sz="1300" b="1" spc="-110" dirty="0">
                <a:solidFill>
                  <a:srgbClr val="FB4B50"/>
                </a:solidFill>
                <a:latin typeface="Tahoma"/>
                <a:cs typeface="Tahoma"/>
              </a:rPr>
              <a:t>(IP:</a:t>
            </a:r>
            <a:r>
              <a:rPr sz="1300" b="1" spc="90" dirty="0">
                <a:solidFill>
                  <a:srgbClr val="FB4B50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B4B50"/>
                </a:solidFill>
                <a:latin typeface="Tahoma"/>
                <a:cs typeface="Tahoma"/>
              </a:rPr>
              <a:t>74.12.123.123)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8472" y="3732276"/>
            <a:ext cx="2403348" cy="13335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251396" y="1738819"/>
            <a:ext cx="2720340" cy="11309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3810" algn="ctr">
              <a:lnSpc>
                <a:spcPct val="101000"/>
              </a:lnSpc>
              <a:spcBef>
                <a:spcPts val="70"/>
              </a:spcBef>
            </a:pP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Each</a:t>
            </a:r>
            <a:r>
              <a:rPr sz="2400" spc="-16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3E4D5A"/>
                </a:solidFill>
                <a:latin typeface="Tahoma"/>
                <a:cs typeface="Tahoma"/>
              </a:rPr>
              <a:t>user</a:t>
            </a:r>
            <a:r>
              <a:rPr sz="2400" spc="-175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can</a:t>
            </a:r>
            <a:r>
              <a:rPr sz="2400" spc="-165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3E4D5A"/>
                </a:solidFill>
                <a:latin typeface="Tahoma"/>
                <a:cs typeface="Tahoma"/>
              </a:rPr>
              <a:t>have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multiple</a:t>
            </a:r>
            <a:r>
              <a:rPr sz="2400" spc="-14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b="1" spc="-165" dirty="0">
                <a:solidFill>
                  <a:srgbClr val="3E4D5A"/>
                </a:solidFill>
                <a:latin typeface="Tahoma"/>
                <a:cs typeface="Tahoma"/>
              </a:rPr>
              <a:t>sessions</a:t>
            </a:r>
            <a:r>
              <a:rPr sz="2400" b="1" spc="-114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3E4D5A"/>
                </a:solidFill>
                <a:latin typeface="Tahoma"/>
                <a:cs typeface="Tahoma"/>
              </a:rPr>
              <a:t>on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your</a:t>
            </a:r>
            <a:r>
              <a:rPr sz="2400" spc="-45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3E4D5A"/>
                </a:solidFill>
                <a:latin typeface="Tahoma"/>
                <a:cs typeface="Tahoma"/>
              </a:rPr>
              <a:t>site.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61497" y="4423968"/>
            <a:ext cx="2854960" cy="1763395"/>
            <a:chOff x="4361497" y="4423968"/>
            <a:chExt cx="2854960" cy="1763395"/>
          </a:xfrm>
        </p:grpSpPr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6259" y="4428743"/>
              <a:ext cx="2845308" cy="175412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366259" y="4428731"/>
              <a:ext cx="2845435" cy="1753870"/>
            </a:xfrm>
            <a:custGeom>
              <a:avLst/>
              <a:gdLst/>
              <a:ahLst/>
              <a:cxnLst/>
              <a:rect l="l" t="t" r="r" b="b"/>
              <a:pathLst>
                <a:path w="2845434" h="1753870">
                  <a:moveTo>
                    <a:pt x="0" y="1753489"/>
                  </a:moveTo>
                  <a:lnTo>
                    <a:pt x="2845308" y="1753489"/>
                  </a:lnTo>
                  <a:lnTo>
                    <a:pt x="2845308" y="0"/>
                  </a:lnTo>
                  <a:lnTo>
                    <a:pt x="0" y="0"/>
                  </a:lnTo>
                  <a:lnTo>
                    <a:pt x="0" y="1753489"/>
                  </a:lnTo>
                  <a:close/>
                </a:path>
              </a:pathLst>
            </a:custGeom>
            <a:ln w="9525">
              <a:solidFill>
                <a:srgbClr val="3D4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468748" y="5828182"/>
            <a:ext cx="212979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125" dirty="0">
                <a:solidFill>
                  <a:srgbClr val="FB4B50"/>
                </a:solidFill>
                <a:latin typeface="Tahoma"/>
                <a:cs typeface="Tahoma"/>
              </a:rPr>
              <a:t>Session</a:t>
            </a:r>
            <a:r>
              <a:rPr sz="1850" b="1" spc="-30" dirty="0">
                <a:solidFill>
                  <a:srgbClr val="FB4B50"/>
                </a:solidFill>
                <a:latin typeface="Tahoma"/>
                <a:cs typeface="Tahoma"/>
              </a:rPr>
              <a:t> </a:t>
            </a:r>
            <a:r>
              <a:rPr sz="1300" b="1" spc="-105" dirty="0">
                <a:solidFill>
                  <a:srgbClr val="FB4B50"/>
                </a:solidFill>
                <a:latin typeface="Tahoma"/>
                <a:cs typeface="Tahoma"/>
              </a:rPr>
              <a:t>(10:22-</a:t>
            </a:r>
            <a:r>
              <a:rPr sz="1300" b="1" spc="-90" dirty="0">
                <a:solidFill>
                  <a:srgbClr val="FB4B50"/>
                </a:solidFill>
                <a:latin typeface="Tahoma"/>
                <a:cs typeface="Tahoma"/>
              </a:rPr>
              <a:t>10:31am)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158805" y="3858564"/>
            <a:ext cx="2854960" cy="2007870"/>
            <a:chOff x="4158805" y="3858564"/>
            <a:chExt cx="2854960" cy="2007870"/>
          </a:xfrm>
        </p:grpSpPr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82667" y="4149852"/>
              <a:ext cx="2412491" cy="17160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3567" y="3863340"/>
              <a:ext cx="2845308" cy="17526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163567" y="3863327"/>
              <a:ext cx="2845435" cy="1751964"/>
            </a:xfrm>
            <a:custGeom>
              <a:avLst/>
              <a:gdLst/>
              <a:ahLst/>
              <a:cxnLst/>
              <a:rect l="l" t="t" r="r" b="b"/>
              <a:pathLst>
                <a:path w="2845434" h="1751964">
                  <a:moveTo>
                    <a:pt x="0" y="1751964"/>
                  </a:moveTo>
                  <a:lnTo>
                    <a:pt x="2845308" y="1751964"/>
                  </a:lnTo>
                  <a:lnTo>
                    <a:pt x="2845308" y="0"/>
                  </a:lnTo>
                  <a:lnTo>
                    <a:pt x="0" y="0"/>
                  </a:lnTo>
                  <a:lnTo>
                    <a:pt x="0" y="1751964"/>
                  </a:lnTo>
                  <a:close/>
                </a:path>
                <a:path w="2845434" h="1751964">
                  <a:moveTo>
                    <a:pt x="0" y="1714512"/>
                  </a:moveTo>
                  <a:lnTo>
                    <a:pt x="406908" y="1714512"/>
                  </a:lnTo>
                  <a:lnTo>
                    <a:pt x="406908" y="1139964"/>
                  </a:lnTo>
                  <a:lnTo>
                    <a:pt x="0" y="1139964"/>
                  </a:lnTo>
                  <a:lnTo>
                    <a:pt x="0" y="1714512"/>
                  </a:lnTo>
                  <a:close/>
                </a:path>
              </a:pathLst>
            </a:custGeom>
            <a:ln w="9525">
              <a:solidFill>
                <a:srgbClr val="3D4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265803" y="5271642"/>
            <a:ext cx="196215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105" dirty="0">
                <a:solidFill>
                  <a:srgbClr val="FB4B50"/>
                </a:solidFill>
                <a:latin typeface="Tahoma"/>
                <a:cs typeface="Tahoma"/>
              </a:rPr>
              <a:t>Se</a:t>
            </a:r>
            <a:r>
              <a:rPr sz="2775" b="1" spc="-157" baseline="3003" dirty="0">
                <a:solidFill>
                  <a:srgbClr val="FB4B50"/>
                </a:solidFill>
                <a:latin typeface="Tahoma"/>
                <a:cs typeface="Tahoma"/>
              </a:rPr>
              <a:t>ssion</a:t>
            </a:r>
            <a:r>
              <a:rPr sz="2775" b="1" spc="-67" baseline="3003" dirty="0">
                <a:solidFill>
                  <a:srgbClr val="FB4B50"/>
                </a:solidFill>
                <a:latin typeface="Tahoma"/>
                <a:cs typeface="Tahoma"/>
              </a:rPr>
              <a:t> </a:t>
            </a:r>
            <a:r>
              <a:rPr sz="1950" b="1" spc="-165" baseline="4273" dirty="0">
                <a:solidFill>
                  <a:srgbClr val="FB4B50"/>
                </a:solidFill>
                <a:latin typeface="Tahoma"/>
                <a:cs typeface="Tahoma"/>
              </a:rPr>
              <a:t>(5:10-</a:t>
            </a:r>
            <a:r>
              <a:rPr sz="1950" b="1" spc="-127" baseline="4273" dirty="0">
                <a:solidFill>
                  <a:srgbClr val="FB4B50"/>
                </a:solidFill>
                <a:latin typeface="Tahoma"/>
                <a:cs typeface="Tahoma"/>
              </a:rPr>
              <a:t>5:24pm)</a:t>
            </a:r>
            <a:endParaRPr sz="1950" baseline="4273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956113" y="2944177"/>
            <a:ext cx="2853690" cy="2332355"/>
            <a:chOff x="3956113" y="2944177"/>
            <a:chExt cx="2853690" cy="2332355"/>
          </a:xfrm>
        </p:grpSpPr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79976" y="3560063"/>
              <a:ext cx="2412492" cy="17160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0876" y="2948939"/>
              <a:ext cx="2843783" cy="205435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60876" y="2948939"/>
              <a:ext cx="2844165" cy="2054225"/>
            </a:xfrm>
            <a:custGeom>
              <a:avLst/>
              <a:gdLst/>
              <a:ahLst/>
              <a:cxnLst/>
              <a:rect l="l" t="t" r="r" b="b"/>
              <a:pathLst>
                <a:path w="2844165" h="2054225">
                  <a:moveTo>
                    <a:pt x="0" y="2053844"/>
                  </a:moveTo>
                  <a:lnTo>
                    <a:pt x="2843783" y="2053844"/>
                  </a:lnTo>
                  <a:lnTo>
                    <a:pt x="2843783" y="0"/>
                  </a:lnTo>
                  <a:lnTo>
                    <a:pt x="0" y="0"/>
                  </a:lnTo>
                  <a:lnTo>
                    <a:pt x="0" y="2053844"/>
                  </a:lnTo>
                  <a:close/>
                </a:path>
                <a:path w="2844165" h="2054225">
                  <a:moveTo>
                    <a:pt x="405384" y="2004060"/>
                  </a:moveTo>
                  <a:lnTo>
                    <a:pt x="2843783" y="2004060"/>
                  </a:lnTo>
                  <a:lnTo>
                    <a:pt x="2843783" y="1479804"/>
                  </a:lnTo>
                  <a:lnTo>
                    <a:pt x="405384" y="1479804"/>
                  </a:lnTo>
                  <a:lnTo>
                    <a:pt x="405384" y="2004060"/>
                  </a:lnTo>
                  <a:close/>
                </a:path>
              </a:pathLst>
            </a:custGeom>
            <a:ln w="9525">
              <a:solidFill>
                <a:srgbClr val="3D4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062221" y="4648276"/>
            <a:ext cx="273812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04800" algn="l"/>
              </a:tabLst>
            </a:pPr>
            <a:r>
              <a:rPr sz="1850" b="1" spc="-50" dirty="0">
                <a:solidFill>
                  <a:srgbClr val="FB4B50"/>
                </a:solidFill>
                <a:latin typeface="Tahoma"/>
                <a:cs typeface="Tahoma"/>
              </a:rPr>
              <a:t>S</a:t>
            </a:r>
            <a:r>
              <a:rPr sz="1850" b="1" dirty="0">
                <a:solidFill>
                  <a:srgbClr val="FB4B50"/>
                </a:solidFill>
                <a:latin typeface="Tahoma"/>
                <a:cs typeface="Tahoma"/>
              </a:rPr>
              <a:t>	</a:t>
            </a:r>
            <a:r>
              <a:rPr sz="1850" b="1" spc="-114" dirty="0">
                <a:solidFill>
                  <a:srgbClr val="FB4B50"/>
                </a:solidFill>
                <a:latin typeface="Tahoma"/>
                <a:cs typeface="Tahoma"/>
              </a:rPr>
              <a:t>ession</a:t>
            </a:r>
            <a:r>
              <a:rPr sz="1850" b="1" spc="-35" dirty="0">
                <a:solidFill>
                  <a:srgbClr val="FB4B50"/>
                </a:solidFill>
                <a:latin typeface="Tahoma"/>
                <a:cs typeface="Tahoma"/>
              </a:rPr>
              <a:t> </a:t>
            </a:r>
            <a:r>
              <a:rPr sz="1300" b="1" spc="-105" dirty="0">
                <a:solidFill>
                  <a:srgbClr val="FB4B50"/>
                </a:solidFill>
                <a:latin typeface="Tahoma"/>
                <a:cs typeface="Tahoma"/>
              </a:rPr>
              <a:t>(11:15-</a:t>
            </a:r>
            <a:r>
              <a:rPr sz="1300" b="1" spc="-10" dirty="0">
                <a:solidFill>
                  <a:srgbClr val="FB4B50"/>
                </a:solidFill>
                <a:latin typeface="Tahoma"/>
                <a:cs typeface="Tahoma"/>
              </a:rPr>
              <a:t>11:28am)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77284" y="3177539"/>
            <a:ext cx="2410967" cy="1426463"/>
          </a:xfrm>
          <a:prstGeom prst="rect">
            <a:avLst/>
          </a:prstGeom>
        </p:spPr>
      </p:pic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203959" y="-340398"/>
            <a:ext cx="10058400" cy="1450757"/>
          </a:xfrm>
          <a:prstGeom prst="rect">
            <a:avLst/>
          </a:prstGeom>
        </p:spPr>
        <p:txBody>
          <a:bodyPr vert="horz" wrap="square" lIns="0" tIns="399211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185" dirty="0"/>
              <a:t> </a:t>
            </a:r>
            <a:r>
              <a:rPr spc="-285" dirty="0"/>
              <a:t>single</a:t>
            </a:r>
            <a:r>
              <a:rPr spc="-185" dirty="0"/>
              <a:t> </a:t>
            </a:r>
            <a:r>
              <a:rPr spc="-305" dirty="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316077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4828" y="4597908"/>
            <a:ext cx="682751" cy="3718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3868" y="3275076"/>
            <a:ext cx="1330452" cy="3703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6980" y="2031492"/>
            <a:ext cx="1312164" cy="3749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47259" y="5856732"/>
            <a:ext cx="4291584" cy="3947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52116" y="5244084"/>
            <a:ext cx="1392935" cy="3489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5451" y="3249167"/>
            <a:ext cx="601979" cy="4358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53055" y="4162044"/>
            <a:ext cx="876300" cy="4358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32076" y="2292095"/>
            <a:ext cx="1741931" cy="48158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172267" y="1439799"/>
            <a:ext cx="5641340" cy="4193540"/>
            <a:chOff x="4172267" y="1439799"/>
            <a:chExt cx="5641340" cy="4193540"/>
          </a:xfrm>
        </p:grpSpPr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1855" y="1449324"/>
              <a:ext cx="5622036" cy="41742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77029" y="1444561"/>
              <a:ext cx="5631815" cy="4184015"/>
            </a:xfrm>
            <a:custGeom>
              <a:avLst/>
              <a:gdLst/>
              <a:ahLst/>
              <a:cxnLst/>
              <a:rect l="l" t="t" r="r" b="b"/>
              <a:pathLst>
                <a:path w="5631815" h="4184015">
                  <a:moveTo>
                    <a:pt x="0" y="4183761"/>
                  </a:moveTo>
                  <a:lnTo>
                    <a:pt x="5631560" y="4183761"/>
                  </a:lnTo>
                  <a:lnTo>
                    <a:pt x="5631560" y="0"/>
                  </a:lnTo>
                  <a:lnTo>
                    <a:pt x="0" y="0"/>
                  </a:lnTo>
                  <a:lnTo>
                    <a:pt x="0" y="4183761"/>
                  </a:lnTo>
                  <a:close/>
                </a:path>
              </a:pathLst>
            </a:custGeom>
            <a:ln w="9524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4563" y="-38160"/>
            <a:ext cx="9369425" cy="1126462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170"/>
              </a:spcBef>
            </a:pPr>
            <a:r>
              <a:rPr sz="3600" spc="-390" dirty="0">
                <a:solidFill>
                  <a:schemeClr val="tx1"/>
                </a:solidFill>
              </a:rPr>
              <a:t>If</a:t>
            </a:r>
            <a:r>
              <a:rPr sz="3600" spc="-170" dirty="0">
                <a:solidFill>
                  <a:schemeClr val="tx1"/>
                </a:solidFill>
              </a:rPr>
              <a:t> </a:t>
            </a:r>
            <a:r>
              <a:rPr sz="3600" dirty="0">
                <a:solidFill>
                  <a:schemeClr val="tx1"/>
                </a:solidFill>
              </a:rPr>
              <a:t>GA</a:t>
            </a:r>
            <a:r>
              <a:rPr sz="3600" spc="-175" dirty="0">
                <a:solidFill>
                  <a:schemeClr val="tx1"/>
                </a:solidFill>
              </a:rPr>
              <a:t> </a:t>
            </a:r>
            <a:r>
              <a:rPr sz="3600" spc="-250" dirty="0">
                <a:solidFill>
                  <a:schemeClr val="tx1"/>
                </a:solidFill>
              </a:rPr>
              <a:t>tracks</a:t>
            </a:r>
            <a:r>
              <a:rPr sz="3600" spc="-180" dirty="0">
                <a:solidFill>
                  <a:schemeClr val="tx1"/>
                </a:solidFill>
              </a:rPr>
              <a:t> </a:t>
            </a:r>
            <a:r>
              <a:rPr sz="3800" i="1" spc="-390" dirty="0">
                <a:solidFill>
                  <a:schemeClr val="tx1"/>
                </a:solidFill>
                <a:latin typeface="Tahoma"/>
                <a:cs typeface="Tahoma"/>
              </a:rPr>
              <a:t>pageviews,</a:t>
            </a:r>
            <a:r>
              <a:rPr sz="3800" i="1" spc="-2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3600" spc="-260" dirty="0">
                <a:solidFill>
                  <a:schemeClr val="tx1"/>
                </a:solidFill>
              </a:rPr>
              <a:t>how</a:t>
            </a:r>
            <a:r>
              <a:rPr sz="3600" spc="-185" dirty="0">
                <a:solidFill>
                  <a:schemeClr val="tx1"/>
                </a:solidFill>
              </a:rPr>
              <a:t> </a:t>
            </a:r>
            <a:r>
              <a:rPr sz="3600" spc="-210" dirty="0">
                <a:solidFill>
                  <a:schemeClr val="tx1"/>
                </a:solidFill>
              </a:rPr>
              <a:t>do</a:t>
            </a:r>
            <a:r>
              <a:rPr sz="3600" spc="-175" dirty="0">
                <a:solidFill>
                  <a:schemeClr val="tx1"/>
                </a:solidFill>
              </a:rPr>
              <a:t> </a:t>
            </a:r>
            <a:r>
              <a:rPr sz="3600" spc="-270" dirty="0">
                <a:solidFill>
                  <a:schemeClr val="tx1"/>
                </a:solidFill>
              </a:rPr>
              <a:t>we</a:t>
            </a:r>
            <a:r>
              <a:rPr sz="3600" spc="-170" dirty="0">
                <a:solidFill>
                  <a:schemeClr val="tx1"/>
                </a:solidFill>
              </a:rPr>
              <a:t> </a:t>
            </a:r>
            <a:r>
              <a:rPr sz="3600" spc="-250" dirty="0">
                <a:solidFill>
                  <a:schemeClr val="tx1"/>
                </a:solidFill>
              </a:rPr>
              <a:t>track</a:t>
            </a:r>
            <a:r>
              <a:rPr sz="3600" spc="-165" dirty="0">
                <a:solidFill>
                  <a:schemeClr val="tx1"/>
                </a:solidFill>
              </a:rPr>
              <a:t> </a:t>
            </a:r>
            <a:r>
              <a:rPr sz="3600" spc="-90" dirty="0">
                <a:solidFill>
                  <a:schemeClr val="tx1"/>
                </a:solidFill>
              </a:rPr>
              <a:t>stuff </a:t>
            </a:r>
            <a:r>
              <a:rPr sz="3600" spc="-220" dirty="0">
                <a:solidFill>
                  <a:schemeClr val="tx1"/>
                </a:solidFill>
              </a:rPr>
              <a:t>like</a:t>
            </a:r>
            <a:r>
              <a:rPr sz="3600" spc="-145" dirty="0">
                <a:solidFill>
                  <a:schemeClr val="tx1"/>
                </a:solidFill>
              </a:rPr>
              <a:t> </a:t>
            </a:r>
            <a:r>
              <a:rPr sz="3600" spc="-275" dirty="0">
                <a:solidFill>
                  <a:schemeClr val="tx1"/>
                </a:solidFill>
              </a:rPr>
              <a:t>this?</a:t>
            </a:r>
            <a:endParaRPr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94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999742" y="2539238"/>
            <a:ext cx="2599690" cy="1071880"/>
            <a:chOff x="1999742" y="2539238"/>
            <a:chExt cx="2599690" cy="1071880"/>
          </a:xfrm>
        </p:grpSpPr>
        <p:sp>
          <p:nvSpPr>
            <p:cNvPr id="6" name="object 6"/>
            <p:cNvSpPr/>
            <p:nvPr/>
          </p:nvSpPr>
          <p:spPr>
            <a:xfrm>
              <a:off x="2011680" y="2551176"/>
              <a:ext cx="2574290" cy="1046480"/>
            </a:xfrm>
            <a:custGeom>
              <a:avLst/>
              <a:gdLst/>
              <a:ahLst/>
              <a:cxnLst/>
              <a:rect l="l" t="t" r="r" b="b"/>
              <a:pathLst>
                <a:path w="2574290" h="1046479">
                  <a:moveTo>
                    <a:pt x="2050287" y="0"/>
                  </a:moveTo>
                  <a:lnTo>
                    <a:pt x="0" y="0"/>
                  </a:lnTo>
                  <a:lnTo>
                    <a:pt x="523494" y="523239"/>
                  </a:lnTo>
                  <a:lnTo>
                    <a:pt x="0" y="1046479"/>
                  </a:lnTo>
                  <a:lnTo>
                    <a:pt x="2050287" y="1046479"/>
                  </a:lnTo>
                  <a:lnTo>
                    <a:pt x="2573782" y="523239"/>
                  </a:lnTo>
                  <a:lnTo>
                    <a:pt x="2050287" y="0"/>
                  </a:lnTo>
                  <a:close/>
                </a:path>
              </a:pathLst>
            </a:custGeom>
            <a:solidFill>
              <a:srgbClr val="3D51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2442" y="2551938"/>
              <a:ext cx="2574290" cy="1046480"/>
            </a:xfrm>
            <a:custGeom>
              <a:avLst/>
              <a:gdLst/>
              <a:ahLst/>
              <a:cxnLst/>
              <a:rect l="l" t="t" r="r" b="b"/>
              <a:pathLst>
                <a:path w="2574290" h="1046479">
                  <a:moveTo>
                    <a:pt x="0" y="0"/>
                  </a:moveTo>
                  <a:lnTo>
                    <a:pt x="2050287" y="0"/>
                  </a:lnTo>
                  <a:lnTo>
                    <a:pt x="2573782" y="523239"/>
                  </a:lnTo>
                  <a:lnTo>
                    <a:pt x="2050287" y="1046479"/>
                  </a:lnTo>
                  <a:lnTo>
                    <a:pt x="0" y="1046479"/>
                  </a:lnTo>
                  <a:lnTo>
                    <a:pt x="523494" y="523239"/>
                  </a:lnTo>
                  <a:lnTo>
                    <a:pt x="0" y="0"/>
                  </a:lnTo>
                  <a:close/>
                </a:path>
              </a:pathLst>
            </a:custGeom>
            <a:ln w="25374">
              <a:solidFill>
                <a:srgbClr val="44A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49372" y="2829509"/>
            <a:ext cx="98044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0" dirty="0">
                <a:solidFill>
                  <a:srgbClr val="44A9F7"/>
                </a:solidFill>
                <a:latin typeface="Tahoma"/>
                <a:cs typeface="Tahoma"/>
              </a:rPr>
              <a:t>Category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16221" y="2539238"/>
            <a:ext cx="2597785" cy="1071880"/>
            <a:chOff x="4316221" y="2539238"/>
            <a:chExt cx="2597785" cy="1071880"/>
          </a:xfrm>
        </p:grpSpPr>
        <p:sp>
          <p:nvSpPr>
            <p:cNvPr id="10" name="object 10"/>
            <p:cNvSpPr/>
            <p:nvPr/>
          </p:nvSpPr>
          <p:spPr>
            <a:xfrm>
              <a:off x="4328159" y="2551176"/>
              <a:ext cx="2572385" cy="1046480"/>
            </a:xfrm>
            <a:custGeom>
              <a:avLst/>
              <a:gdLst/>
              <a:ahLst/>
              <a:cxnLst/>
              <a:rect l="l" t="t" r="r" b="b"/>
              <a:pathLst>
                <a:path w="2572384" h="1046479">
                  <a:moveTo>
                    <a:pt x="2049144" y="0"/>
                  </a:moveTo>
                  <a:lnTo>
                    <a:pt x="0" y="0"/>
                  </a:lnTo>
                  <a:lnTo>
                    <a:pt x="523113" y="523239"/>
                  </a:lnTo>
                  <a:lnTo>
                    <a:pt x="0" y="1046479"/>
                  </a:lnTo>
                  <a:lnTo>
                    <a:pt x="2049144" y="1046479"/>
                  </a:lnTo>
                  <a:lnTo>
                    <a:pt x="2572258" y="523239"/>
                  </a:lnTo>
                  <a:lnTo>
                    <a:pt x="2049144" y="0"/>
                  </a:lnTo>
                  <a:close/>
                </a:path>
              </a:pathLst>
            </a:custGeom>
            <a:solidFill>
              <a:srgbClr val="3562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8921" y="2551938"/>
              <a:ext cx="2572385" cy="1046480"/>
            </a:xfrm>
            <a:custGeom>
              <a:avLst/>
              <a:gdLst/>
              <a:ahLst/>
              <a:cxnLst/>
              <a:rect l="l" t="t" r="r" b="b"/>
              <a:pathLst>
                <a:path w="2572384" h="1046479">
                  <a:moveTo>
                    <a:pt x="0" y="0"/>
                  </a:moveTo>
                  <a:lnTo>
                    <a:pt x="2049144" y="0"/>
                  </a:lnTo>
                  <a:lnTo>
                    <a:pt x="2572257" y="523239"/>
                  </a:lnTo>
                  <a:lnTo>
                    <a:pt x="2049144" y="1046479"/>
                  </a:lnTo>
                  <a:lnTo>
                    <a:pt x="0" y="1046479"/>
                  </a:lnTo>
                  <a:lnTo>
                    <a:pt x="523113" y="523239"/>
                  </a:lnTo>
                  <a:lnTo>
                    <a:pt x="0" y="0"/>
                  </a:lnTo>
                  <a:close/>
                </a:path>
              </a:pathLst>
            </a:custGeom>
            <a:ln w="25374">
              <a:solidFill>
                <a:srgbClr val="44A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00217" y="2829509"/>
            <a:ext cx="70866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0" dirty="0">
                <a:solidFill>
                  <a:srgbClr val="44A9F7"/>
                </a:solidFill>
                <a:latin typeface="Tahoma"/>
                <a:cs typeface="Tahoma"/>
              </a:rPr>
              <a:t>Action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31178" y="2539238"/>
            <a:ext cx="2599690" cy="1071880"/>
            <a:chOff x="6631178" y="2539238"/>
            <a:chExt cx="2599690" cy="1071880"/>
          </a:xfrm>
        </p:grpSpPr>
        <p:sp>
          <p:nvSpPr>
            <p:cNvPr id="14" name="object 14"/>
            <p:cNvSpPr/>
            <p:nvPr/>
          </p:nvSpPr>
          <p:spPr>
            <a:xfrm>
              <a:off x="6643116" y="2551176"/>
              <a:ext cx="2574290" cy="1046480"/>
            </a:xfrm>
            <a:custGeom>
              <a:avLst/>
              <a:gdLst/>
              <a:ahLst/>
              <a:cxnLst/>
              <a:rect l="l" t="t" r="r" b="b"/>
              <a:pathLst>
                <a:path w="2574290" h="1046479">
                  <a:moveTo>
                    <a:pt x="2050287" y="0"/>
                  </a:moveTo>
                  <a:lnTo>
                    <a:pt x="0" y="0"/>
                  </a:lnTo>
                  <a:lnTo>
                    <a:pt x="523493" y="523239"/>
                  </a:lnTo>
                  <a:lnTo>
                    <a:pt x="0" y="1046479"/>
                  </a:lnTo>
                  <a:lnTo>
                    <a:pt x="2050287" y="1046479"/>
                  </a:lnTo>
                  <a:lnTo>
                    <a:pt x="2573781" y="523239"/>
                  </a:lnTo>
                  <a:lnTo>
                    <a:pt x="2050287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43878" y="2551938"/>
              <a:ext cx="2574290" cy="1046480"/>
            </a:xfrm>
            <a:custGeom>
              <a:avLst/>
              <a:gdLst/>
              <a:ahLst/>
              <a:cxnLst/>
              <a:rect l="l" t="t" r="r" b="b"/>
              <a:pathLst>
                <a:path w="2574290" h="1046479">
                  <a:moveTo>
                    <a:pt x="0" y="0"/>
                  </a:moveTo>
                  <a:lnTo>
                    <a:pt x="2050288" y="0"/>
                  </a:lnTo>
                  <a:lnTo>
                    <a:pt x="2573781" y="523239"/>
                  </a:lnTo>
                  <a:lnTo>
                    <a:pt x="2050288" y="1046479"/>
                  </a:lnTo>
                  <a:lnTo>
                    <a:pt x="0" y="1046479"/>
                  </a:lnTo>
                  <a:lnTo>
                    <a:pt x="523494" y="523239"/>
                  </a:lnTo>
                  <a:lnTo>
                    <a:pt x="0" y="0"/>
                  </a:lnTo>
                  <a:close/>
                </a:path>
              </a:pathLst>
            </a:custGeom>
            <a:ln w="25374">
              <a:solidFill>
                <a:srgbClr val="44A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70418" y="2829509"/>
            <a:ext cx="57975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0" dirty="0">
                <a:solidFill>
                  <a:srgbClr val="44A9F7"/>
                </a:solidFill>
                <a:latin typeface="Tahoma"/>
                <a:cs typeface="Tahoma"/>
              </a:rPr>
              <a:t>Label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947657" y="2539238"/>
            <a:ext cx="2599690" cy="1071880"/>
            <a:chOff x="8947657" y="2539238"/>
            <a:chExt cx="2599690" cy="1071880"/>
          </a:xfrm>
        </p:grpSpPr>
        <p:sp>
          <p:nvSpPr>
            <p:cNvPr id="18" name="object 18"/>
            <p:cNvSpPr/>
            <p:nvPr/>
          </p:nvSpPr>
          <p:spPr>
            <a:xfrm>
              <a:off x="8959595" y="2551176"/>
              <a:ext cx="2574290" cy="1046480"/>
            </a:xfrm>
            <a:custGeom>
              <a:avLst/>
              <a:gdLst/>
              <a:ahLst/>
              <a:cxnLst/>
              <a:rect l="l" t="t" r="r" b="b"/>
              <a:pathLst>
                <a:path w="2574290" h="1046479">
                  <a:moveTo>
                    <a:pt x="2050287" y="0"/>
                  </a:moveTo>
                  <a:lnTo>
                    <a:pt x="0" y="0"/>
                  </a:lnTo>
                  <a:lnTo>
                    <a:pt x="523494" y="523239"/>
                  </a:lnTo>
                  <a:lnTo>
                    <a:pt x="0" y="1046479"/>
                  </a:lnTo>
                  <a:lnTo>
                    <a:pt x="2050287" y="1046479"/>
                  </a:lnTo>
                  <a:lnTo>
                    <a:pt x="2573781" y="523239"/>
                  </a:lnTo>
                  <a:lnTo>
                    <a:pt x="2050287" y="0"/>
                  </a:lnTo>
                  <a:close/>
                </a:path>
              </a:pathLst>
            </a:custGeom>
            <a:solidFill>
              <a:srgbClr val="3562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60357" y="2551938"/>
              <a:ext cx="2574290" cy="1046480"/>
            </a:xfrm>
            <a:custGeom>
              <a:avLst/>
              <a:gdLst/>
              <a:ahLst/>
              <a:cxnLst/>
              <a:rect l="l" t="t" r="r" b="b"/>
              <a:pathLst>
                <a:path w="2574290" h="1046479">
                  <a:moveTo>
                    <a:pt x="0" y="0"/>
                  </a:moveTo>
                  <a:lnTo>
                    <a:pt x="2050288" y="0"/>
                  </a:lnTo>
                  <a:lnTo>
                    <a:pt x="2573782" y="523239"/>
                  </a:lnTo>
                  <a:lnTo>
                    <a:pt x="2050288" y="1046479"/>
                  </a:lnTo>
                  <a:lnTo>
                    <a:pt x="0" y="1046479"/>
                  </a:lnTo>
                  <a:lnTo>
                    <a:pt x="523494" y="523239"/>
                  </a:lnTo>
                  <a:lnTo>
                    <a:pt x="0" y="0"/>
                  </a:lnTo>
                  <a:close/>
                </a:path>
              </a:pathLst>
            </a:custGeom>
            <a:ln w="25374">
              <a:solidFill>
                <a:srgbClr val="44A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978897" y="2829509"/>
            <a:ext cx="62039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0" dirty="0">
                <a:solidFill>
                  <a:srgbClr val="44A9F7"/>
                </a:solidFill>
                <a:latin typeface="Tahoma"/>
                <a:cs typeface="Tahoma"/>
              </a:rPr>
              <a:t>Value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54351" y="4268723"/>
            <a:ext cx="9591040" cy="1728470"/>
            <a:chOff x="2054351" y="4268723"/>
            <a:chExt cx="9591040" cy="172847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4351" y="4363211"/>
              <a:ext cx="9421368" cy="16337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5911" y="4268723"/>
              <a:ext cx="5004816" cy="416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0995" y="5169407"/>
              <a:ext cx="2913888" cy="384048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6569202" y="2128266"/>
            <a:ext cx="4758055" cy="423545"/>
          </a:xfrm>
          <a:custGeom>
            <a:avLst/>
            <a:gdLst/>
            <a:ahLst/>
            <a:cxnLst/>
            <a:rect l="l" t="t" r="r" b="b"/>
            <a:pathLst>
              <a:path w="4758055" h="423544">
                <a:moveTo>
                  <a:pt x="0" y="423545"/>
                </a:moveTo>
                <a:lnTo>
                  <a:pt x="5461" y="382016"/>
                </a:lnTo>
                <a:lnTo>
                  <a:pt x="21463" y="342519"/>
                </a:lnTo>
                <a:lnTo>
                  <a:pt x="82423" y="273812"/>
                </a:lnTo>
                <a:lnTo>
                  <a:pt x="173736" y="227837"/>
                </a:lnTo>
                <a:lnTo>
                  <a:pt x="226314" y="215900"/>
                </a:lnTo>
                <a:lnTo>
                  <a:pt x="281558" y="211709"/>
                </a:lnTo>
                <a:lnTo>
                  <a:pt x="2097278" y="211709"/>
                </a:lnTo>
                <a:lnTo>
                  <a:pt x="2172207" y="204216"/>
                </a:lnTo>
                <a:lnTo>
                  <a:pt x="2239391" y="182880"/>
                </a:lnTo>
                <a:lnTo>
                  <a:pt x="2296414" y="149733"/>
                </a:lnTo>
                <a:lnTo>
                  <a:pt x="2340355" y="106934"/>
                </a:lnTo>
                <a:lnTo>
                  <a:pt x="2368804" y="56261"/>
                </a:lnTo>
                <a:lnTo>
                  <a:pt x="2378837" y="0"/>
                </a:lnTo>
                <a:lnTo>
                  <a:pt x="2388870" y="56261"/>
                </a:lnTo>
                <a:lnTo>
                  <a:pt x="2417318" y="106934"/>
                </a:lnTo>
                <a:lnTo>
                  <a:pt x="2461259" y="149733"/>
                </a:lnTo>
                <a:lnTo>
                  <a:pt x="2518282" y="182880"/>
                </a:lnTo>
                <a:lnTo>
                  <a:pt x="2585593" y="204216"/>
                </a:lnTo>
                <a:lnTo>
                  <a:pt x="2660396" y="211709"/>
                </a:lnTo>
                <a:lnTo>
                  <a:pt x="4476242" y="211709"/>
                </a:lnTo>
                <a:lnTo>
                  <a:pt x="4551045" y="219329"/>
                </a:lnTo>
                <a:lnTo>
                  <a:pt x="4618228" y="240664"/>
                </a:lnTo>
                <a:lnTo>
                  <a:pt x="4675251" y="273812"/>
                </a:lnTo>
                <a:lnTo>
                  <a:pt x="4719320" y="316611"/>
                </a:lnTo>
                <a:lnTo>
                  <a:pt x="4747641" y="367284"/>
                </a:lnTo>
                <a:lnTo>
                  <a:pt x="4757674" y="423545"/>
                </a:lnTo>
              </a:path>
            </a:pathLst>
          </a:custGeom>
          <a:ln w="25374">
            <a:solidFill>
              <a:srgbClr val="44A9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557006" y="1821306"/>
            <a:ext cx="798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57879"/>
                </a:solidFill>
                <a:latin typeface="Tahoma"/>
                <a:cs typeface="Tahoma"/>
              </a:rPr>
              <a:t>Optional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9211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95"/>
              </a:spcBef>
            </a:pPr>
            <a:r>
              <a:rPr spc="-290" dirty="0"/>
              <a:t>Interaction</a:t>
            </a:r>
            <a:r>
              <a:rPr spc="-215" dirty="0"/>
              <a:t> </a:t>
            </a:r>
            <a:r>
              <a:rPr spc="-280" dirty="0"/>
              <a:t>classiﬁcation</a:t>
            </a:r>
          </a:p>
        </p:txBody>
      </p:sp>
    </p:spTree>
    <p:extLst>
      <p:ext uri="{BB962C8B-B14F-4D97-AF65-F5344CB8AC3E}">
        <p14:creationId xmlns:p14="http://schemas.microsoft.com/office/powerpoint/2010/main" val="935080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52014" y="4938430"/>
          <a:ext cx="7791450" cy="1073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31750">
                        <a:lnSpc>
                          <a:spcPts val="2255"/>
                        </a:lnSpc>
                      </a:pPr>
                      <a:r>
                        <a:rPr sz="1900" spc="-10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Video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255"/>
                        </a:lnSpc>
                      </a:pPr>
                      <a:r>
                        <a:rPr sz="1900" spc="-20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Play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2255"/>
                        </a:lnSpc>
                      </a:pPr>
                      <a:r>
                        <a:rPr sz="1900" spc="-10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GAinRealLife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2160">
                        <a:lnSpc>
                          <a:spcPts val="2255"/>
                        </a:lnSpc>
                      </a:pPr>
                      <a:r>
                        <a:rPr sz="1900" spc="-25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50%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00" spc="-10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Video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ts val="2205"/>
                        </a:lnSpc>
                        <a:spcBef>
                          <a:spcPts val="780"/>
                        </a:spcBef>
                      </a:pPr>
                      <a:r>
                        <a:rPr sz="1900" spc="-10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Video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8026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00" spc="-10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FullScreen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798195">
                        <a:lnSpc>
                          <a:spcPts val="2205"/>
                        </a:lnSpc>
                        <a:spcBef>
                          <a:spcPts val="780"/>
                        </a:spcBef>
                      </a:pPr>
                      <a:r>
                        <a:rPr sz="1900" spc="-10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Finished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00" spc="-10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GAinRealLife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429259">
                        <a:lnSpc>
                          <a:spcPts val="2205"/>
                        </a:lnSpc>
                        <a:spcBef>
                          <a:spcPts val="780"/>
                        </a:spcBef>
                      </a:pPr>
                      <a:r>
                        <a:rPr sz="1900" spc="-10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GAinRealLife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72160">
                        <a:lnSpc>
                          <a:spcPts val="2235"/>
                        </a:lnSpc>
                      </a:pPr>
                      <a:r>
                        <a:rPr sz="1900" spc="-20" dirty="0">
                          <a:solidFill>
                            <a:srgbClr val="FB4B50"/>
                          </a:solidFill>
                          <a:latin typeface="Tahoma"/>
                          <a:cs typeface="Tahoma"/>
                        </a:rPr>
                        <a:t>100%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1568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999742" y="3859021"/>
            <a:ext cx="2599690" cy="1073785"/>
            <a:chOff x="1999742" y="3859021"/>
            <a:chExt cx="2599690" cy="1073785"/>
          </a:xfrm>
        </p:grpSpPr>
        <p:sp>
          <p:nvSpPr>
            <p:cNvPr id="7" name="object 7"/>
            <p:cNvSpPr/>
            <p:nvPr/>
          </p:nvSpPr>
          <p:spPr>
            <a:xfrm>
              <a:off x="2011680" y="3870959"/>
              <a:ext cx="2574290" cy="1048385"/>
            </a:xfrm>
            <a:custGeom>
              <a:avLst/>
              <a:gdLst/>
              <a:ahLst/>
              <a:cxnLst/>
              <a:rect l="l" t="t" r="r" b="b"/>
              <a:pathLst>
                <a:path w="2574290" h="1048385">
                  <a:moveTo>
                    <a:pt x="2050287" y="0"/>
                  </a:moveTo>
                  <a:lnTo>
                    <a:pt x="0" y="0"/>
                  </a:lnTo>
                  <a:lnTo>
                    <a:pt x="523494" y="524001"/>
                  </a:lnTo>
                  <a:lnTo>
                    <a:pt x="0" y="1048003"/>
                  </a:lnTo>
                  <a:lnTo>
                    <a:pt x="2050287" y="1048003"/>
                  </a:lnTo>
                  <a:lnTo>
                    <a:pt x="2573782" y="524001"/>
                  </a:lnTo>
                  <a:lnTo>
                    <a:pt x="2050287" y="0"/>
                  </a:lnTo>
                  <a:close/>
                </a:path>
              </a:pathLst>
            </a:custGeom>
            <a:solidFill>
              <a:srgbClr val="3D51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12442" y="3871721"/>
              <a:ext cx="2574290" cy="1048385"/>
            </a:xfrm>
            <a:custGeom>
              <a:avLst/>
              <a:gdLst/>
              <a:ahLst/>
              <a:cxnLst/>
              <a:rect l="l" t="t" r="r" b="b"/>
              <a:pathLst>
                <a:path w="2574290" h="1048385">
                  <a:moveTo>
                    <a:pt x="0" y="0"/>
                  </a:moveTo>
                  <a:lnTo>
                    <a:pt x="2050287" y="0"/>
                  </a:lnTo>
                  <a:lnTo>
                    <a:pt x="2573782" y="524001"/>
                  </a:lnTo>
                  <a:lnTo>
                    <a:pt x="2050287" y="1048003"/>
                  </a:lnTo>
                  <a:lnTo>
                    <a:pt x="0" y="1048003"/>
                  </a:lnTo>
                  <a:lnTo>
                    <a:pt x="523494" y="524001"/>
                  </a:lnTo>
                  <a:lnTo>
                    <a:pt x="0" y="0"/>
                  </a:lnTo>
                  <a:close/>
                </a:path>
              </a:pathLst>
            </a:custGeom>
            <a:ln w="25374">
              <a:solidFill>
                <a:srgbClr val="44A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49372" y="4151122"/>
            <a:ext cx="98044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-10" dirty="0">
                <a:solidFill>
                  <a:srgbClr val="44A9F7"/>
                </a:solidFill>
                <a:latin typeface="Tahoma"/>
                <a:cs typeface="Tahoma"/>
              </a:rPr>
              <a:t>Category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16221" y="3859021"/>
            <a:ext cx="2597785" cy="1073785"/>
            <a:chOff x="4316221" y="3859021"/>
            <a:chExt cx="2597785" cy="1073785"/>
          </a:xfrm>
        </p:grpSpPr>
        <p:sp>
          <p:nvSpPr>
            <p:cNvPr id="11" name="object 11"/>
            <p:cNvSpPr/>
            <p:nvPr/>
          </p:nvSpPr>
          <p:spPr>
            <a:xfrm>
              <a:off x="4328159" y="3870959"/>
              <a:ext cx="2572385" cy="1048385"/>
            </a:xfrm>
            <a:custGeom>
              <a:avLst/>
              <a:gdLst/>
              <a:ahLst/>
              <a:cxnLst/>
              <a:rect l="l" t="t" r="r" b="b"/>
              <a:pathLst>
                <a:path w="2572384" h="1048385">
                  <a:moveTo>
                    <a:pt x="2049144" y="0"/>
                  </a:moveTo>
                  <a:lnTo>
                    <a:pt x="0" y="0"/>
                  </a:lnTo>
                  <a:lnTo>
                    <a:pt x="523113" y="524001"/>
                  </a:lnTo>
                  <a:lnTo>
                    <a:pt x="0" y="1048003"/>
                  </a:lnTo>
                  <a:lnTo>
                    <a:pt x="2049144" y="1048003"/>
                  </a:lnTo>
                  <a:lnTo>
                    <a:pt x="2572258" y="524001"/>
                  </a:lnTo>
                  <a:lnTo>
                    <a:pt x="2049144" y="0"/>
                  </a:lnTo>
                  <a:close/>
                </a:path>
              </a:pathLst>
            </a:custGeom>
            <a:solidFill>
              <a:srgbClr val="3562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28921" y="3871721"/>
              <a:ext cx="2572385" cy="1048385"/>
            </a:xfrm>
            <a:custGeom>
              <a:avLst/>
              <a:gdLst/>
              <a:ahLst/>
              <a:cxnLst/>
              <a:rect l="l" t="t" r="r" b="b"/>
              <a:pathLst>
                <a:path w="2572384" h="1048385">
                  <a:moveTo>
                    <a:pt x="0" y="0"/>
                  </a:moveTo>
                  <a:lnTo>
                    <a:pt x="2049144" y="0"/>
                  </a:lnTo>
                  <a:lnTo>
                    <a:pt x="2572257" y="524001"/>
                  </a:lnTo>
                  <a:lnTo>
                    <a:pt x="2049144" y="1048003"/>
                  </a:lnTo>
                  <a:lnTo>
                    <a:pt x="0" y="1048003"/>
                  </a:lnTo>
                  <a:lnTo>
                    <a:pt x="523113" y="524001"/>
                  </a:lnTo>
                  <a:lnTo>
                    <a:pt x="0" y="0"/>
                  </a:lnTo>
                  <a:close/>
                </a:path>
              </a:pathLst>
            </a:custGeom>
            <a:ln w="25374">
              <a:solidFill>
                <a:srgbClr val="44A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00217" y="4151122"/>
            <a:ext cx="70929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-10" dirty="0">
                <a:solidFill>
                  <a:srgbClr val="44A9F7"/>
                </a:solidFill>
                <a:latin typeface="Tahoma"/>
                <a:cs typeface="Tahoma"/>
              </a:rPr>
              <a:t>Action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31178" y="3859021"/>
            <a:ext cx="2599690" cy="1073785"/>
            <a:chOff x="6631178" y="3859021"/>
            <a:chExt cx="2599690" cy="1073785"/>
          </a:xfrm>
        </p:grpSpPr>
        <p:sp>
          <p:nvSpPr>
            <p:cNvPr id="15" name="object 15"/>
            <p:cNvSpPr/>
            <p:nvPr/>
          </p:nvSpPr>
          <p:spPr>
            <a:xfrm>
              <a:off x="6643116" y="3870959"/>
              <a:ext cx="2574290" cy="1048385"/>
            </a:xfrm>
            <a:custGeom>
              <a:avLst/>
              <a:gdLst/>
              <a:ahLst/>
              <a:cxnLst/>
              <a:rect l="l" t="t" r="r" b="b"/>
              <a:pathLst>
                <a:path w="2574290" h="1048385">
                  <a:moveTo>
                    <a:pt x="2050287" y="0"/>
                  </a:moveTo>
                  <a:lnTo>
                    <a:pt x="0" y="0"/>
                  </a:lnTo>
                  <a:lnTo>
                    <a:pt x="523493" y="524001"/>
                  </a:lnTo>
                  <a:lnTo>
                    <a:pt x="0" y="1048003"/>
                  </a:lnTo>
                  <a:lnTo>
                    <a:pt x="2050287" y="1048003"/>
                  </a:lnTo>
                  <a:lnTo>
                    <a:pt x="2573781" y="524001"/>
                  </a:lnTo>
                  <a:lnTo>
                    <a:pt x="2050287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43878" y="3871721"/>
              <a:ext cx="2574290" cy="1048385"/>
            </a:xfrm>
            <a:custGeom>
              <a:avLst/>
              <a:gdLst/>
              <a:ahLst/>
              <a:cxnLst/>
              <a:rect l="l" t="t" r="r" b="b"/>
              <a:pathLst>
                <a:path w="2574290" h="1048385">
                  <a:moveTo>
                    <a:pt x="0" y="0"/>
                  </a:moveTo>
                  <a:lnTo>
                    <a:pt x="2050288" y="0"/>
                  </a:lnTo>
                  <a:lnTo>
                    <a:pt x="2573781" y="524001"/>
                  </a:lnTo>
                  <a:lnTo>
                    <a:pt x="2050288" y="1048003"/>
                  </a:lnTo>
                  <a:lnTo>
                    <a:pt x="0" y="1048003"/>
                  </a:lnTo>
                  <a:lnTo>
                    <a:pt x="523494" y="524001"/>
                  </a:lnTo>
                  <a:lnTo>
                    <a:pt x="0" y="0"/>
                  </a:lnTo>
                  <a:close/>
                </a:path>
              </a:pathLst>
            </a:custGeom>
            <a:ln w="25374">
              <a:solidFill>
                <a:srgbClr val="44A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70418" y="4151122"/>
            <a:ext cx="58102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-10" dirty="0">
                <a:solidFill>
                  <a:srgbClr val="44A9F7"/>
                </a:solidFill>
                <a:latin typeface="Tahoma"/>
                <a:cs typeface="Tahoma"/>
              </a:rPr>
              <a:t>Label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947670" y="3859034"/>
            <a:ext cx="2599690" cy="1073785"/>
            <a:chOff x="8947670" y="3859034"/>
            <a:chExt cx="2599690" cy="1073785"/>
          </a:xfrm>
        </p:grpSpPr>
        <p:sp>
          <p:nvSpPr>
            <p:cNvPr id="19" name="object 19"/>
            <p:cNvSpPr/>
            <p:nvPr/>
          </p:nvSpPr>
          <p:spPr>
            <a:xfrm>
              <a:off x="8959596" y="3870959"/>
              <a:ext cx="2574290" cy="1048385"/>
            </a:xfrm>
            <a:custGeom>
              <a:avLst/>
              <a:gdLst/>
              <a:ahLst/>
              <a:cxnLst/>
              <a:rect l="l" t="t" r="r" b="b"/>
              <a:pathLst>
                <a:path w="2574290" h="1048385">
                  <a:moveTo>
                    <a:pt x="2050287" y="0"/>
                  </a:moveTo>
                  <a:lnTo>
                    <a:pt x="0" y="0"/>
                  </a:lnTo>
                  <a:lnTo>
                    <a:pt x="523494" y="524001"/>
                  </a:lnTo>
                  <a:lnTo>
                    <a:pt x="0" y="1048003"/>
                  </a:lnTo>
                  <a:lnTo>
                    <a:pt x="2050287" y="1048003"/>
                  </a:lnTo>
                  <a:lnTo>
                    <a:pt x="2573781" y="524001"/>
                  </a:lnTo>
                  <a:lnTo>
                    <a:pt x="2050287" y="0"/>
                  </a:lnTo>
                  <a:close/>
                </a:path>
              </a:pathLst>
            </a:custGeom>
            <a:solidFill>
              <a:srgbClr val="3562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60358" y="3871721"/>
              <a:ext cx="2574290" cy="1048385"/>
            </a:xfrm>
            <a:custGeom>
              <a:avLst/>
              <a:gdLst/>
              <a:ahLst/>
              <a:cxnLst/>
              <a:rect l="l" t="t" r="r" b="b"/>
              <a:pathLst>
                <a:path w="2574290" h="1048385">
                  <a:moveTo>
                    <a:pt x="0" y="0"/>
                  </a:moveTo>
                  <a:lnTo>
                    <a:pt x="2050288" y="0"/>
                  </a:lnTo>
                  <a:lnTo>
                    <a:pt x="2573782" y="524001"/>
                  </a:lnTo>
                  <a:lnTo>
                    <a:pt x="2050288" y="1048003"/>
                  </a:lnTo>
                  <a:lnTo>
                    <a:pt x="0" y="1048003"/>
                  </a:lnTo>
                  <a:lnTo>
                    <a:pt x="523494" y="524001"/>
                  </a:lnTo>
                  <a:lnTo>
                    <a:pt x="0" y="0"/>
                  </a:lnTo>
                  <a:close/>
                </a:path>
              </a:pathLst>
            </a:custGeom>
            <a:ln w="25374">
              <a:solidFill>
                <a:srgbClr val="44A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978897" y="4151122"/>
            <a:ext cx="61976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-10" dirty="0">
                <a:solidFill>
                  <a:srgbClr val="44A9F7"/>
                </a:solidFill>
                <a:latin typeface="Tahoma"/>
                <a:cs typeface="Tahoma"/>
              </a:rPr>
              <a:t>Value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48751" y="1422971"/>
            <a:ext cx="3135630" cy="2332990"/>
            <a:chOff x="1948751" y="1422971"/>
            <a:chExt cx="3135630" cy="233299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340" y="1432559"/>
              <a:ext cx="3116580" cy="231343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953514" y="1427733"/>
              <a:ext cx="3126105" cy="2323465"/>
            </a:xfrm>
            <a:custGeom>
              <a:avLst/>
              <a:gdLst/>
              <a:ahLst/>
              <a:cxnLst/>
              <a:rect l="l" t="t" r="r" b="b"/>
              <a:pathLst>
                <a:path w="3126104" h="2323465">
                  <a:moveTo>
                    <a:pt x="0" y="2322957"/>
                  </a:moveTo>
                  <a:lnTo>
                    <a:pt x="3126105" y="2322957"/>
                  </a:lnTo>
                  <a:lnTo>
                    <a:pt x="3126105" y="0"/>
                  </a:lnTo>
                  <a:lnTo>
                    <a:pt x="0" y="0"/>
                  </a:lnTo>
                  <a:lnTo>
                    <a:pt x="0" y="2322957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89092" y="335533"/>
            <a:ext cx="8388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Any</a:t>
            </a:r>
            <a:r>
              <a:rPr spc="-195" dirty="0"/>
              <a:t> </a:t>
            </a:r>
            <a:r>
              <a:rPr spc="-240" dirty="0"/>
              <a:t>interaction</a:t>
            </a:r>
            <a:r>
              <a:rPr spc="-220" dirty="0"/>
              <a:t> </a:t>
            </a:r>
            <a:r>
              <a:rPr spc="-285" dirty="0"/>
              <a:t>at</a:t>
            </a:r>
            <a:r>
              <a:rPr spc="-195" dirty="0"/>
              <a:t> </a:t>
            </a:r>
            <a:r>
              <a:rPr spc="-275" dirty="0"/>
              <a:t>all</a:t>
            </a:r>
            <a:r>
              <a:rPr spc="-225" dirty="0"/>
              <a:t> </a:t>
            </a:r>
            <a:r>
              <a:rPr spc="-310" dirty="0"/>
              <a:t>can</a:t>
            </a:r>
            <a:r>
              <a:rPr spc="-200" dirty="0"/>
              <a:t> </a:t>
            </a:r>
            <a:r>
              <a:rPr spc="-275" dirty="0"/>
              <a:t>be</a:t>
            </a:r>
            <a:r>
              <a:rPr spc="-185" dirty="0"/>
              <a:t> </a:t>
            </a:r>
            <a:r>
              <a:rPr spc="-350" dirty="0"/>
              <a:t>an</a:t>
            </a:r>
            <a:r>
              <a:rPr spc="-200" dirty="0"/>
              <a:t> </a:t>
            </a:r>
            <a:r>
              <a:rPr spc="-170" dirty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2210193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235838" y="1214183"/>
            <a:ext cx="11047095" cy="5419090"/>
            <a:chOff x="235838" y="1214183"/>
            <a:chExt cx="11047095" cy="54190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" y="3788663"/>
              <a:ext cx="11027664" cy="28346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601" y="3783901"/>
              <a:ext cx="11037570" cy="2844165"/>
            </a:xfrm>
            <a:custGeom>
              <a:avLst/>
              <a:gdLst/>
              <a:ahLst/>
              <a:cxnLst/>
              <a:rect l="l" t="t" r="r" b="b"/>
              <a:pathLst>
                <a:path w="11037570" h="2844165">
                  <a:moveTo>
                    <a:pt x="0" y="2844164"/>
                  </a:moveTo>
                  <a:lnTo>
                    <a:pt x="11037189" y="2844164"/>
                  </a:lnTo>
                  <a:lnTo>
                    <a:pt x="11037189" y="0"/>
                  </a:lnTo>
                  <a:lnTo>
                    <a:pt x="0" y="0"/>
                  </a:lnTo>
                  <a:lnTo>
                    <a:pt x="0" y="2844164"/>
                  </a:lnTo>
                  <a:close/>
                </a:path>
              </a:pathLst>
            </a:custGeom>
            <a:ln w="9524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1744" y="1223772"/>
              <a:ext cx="1776983" cy="26548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376918" y="1218946"/>
              <a:ext cx="1786889" cy="2664460"/>
            </a:xfrm>
            <a:custGeom>
              <a:avLst/>
              <a:gdLst/>
              <a:ahLst/>
              <a:cxnLst/>
              <a:rect l="l" t="t" r="r" b="b"/>
              <a:pathLst>
                <a:path w="1786890" h="2664460">
                  <a:moveTo>
                    <a:pt x="0" y="2664333"/>
                  </a:moveTo>
                  <a:lnTo>
                    <a:pt x="1786508" y="2664333"/>
                  </a:lnTo>
                  <a:lnTo>
                    <a:pt x="1786508" y="0"/>
                  </a:lnTo>
                  <a:lnTo>
                    <a:pt x="0" y="0"/>
                  </a:lnTo>
                  <a:lnTo>
                    <a:pt x="0" y="2664333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0258" y="1222629"/>
            <a:ext cx="48793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280" dirty="0">
                <a:solidFill>
                  <a:srgbClr val="B3B3B3"/>
                </a:solidFill>
                <a:latin typeface="Tahoma"/>
                <a:cs typeface="Tahoma"/>
              </a:rPr>
              <a:t>Introduction</a:t>
            </a:r>
            <a:r>
              <a:rPr sz="4000" b="1" spc="-175" dirty="0">
                <a:solidFill>
                  <a:srgbClr val="B3B3B3"/>
                </a:solidFill>
                <a:latin typeface="Tahoma"/>
                <a:cs typeface="Tahoma"/>
              </a:rPr>
              <a:t> </a:t>
            </a:r>
            <a:r>
              <a:rPr sz="4000" b="1" spc="-195" dirty="0">
                <a:solidFill>
                  <a:srgbClr val="B3B3B3"/>
                </a:solidFill>
                <a:latin typeface="Tahoma"/>
                <a:cs typeface="Tahoma"/>
              </a:rPr>
              <a:t>to</a:t>
            </a:r>
            <a:r>
              <a:rPr sz="4000" b="1" spc="-165" dirty="0">
                <a:solidFill>
                  <a:srgbClr val="B3B3B3"/>
                </a:solidFill>
                <a:latin typeface="Tahoma"/>
                <a:cs typeface="Tahoma"/>
              </a:rPr>
              <a:t> </a:t>
            </a:r>
            <a:r>
              <a:rPr sz="4000" b="1" spc="-220" dirty="0">
                <a:solidFill>
                  <a:srgbClr val="B3B3B3"/>
                </a:solidFill>
                <a:latin typeface="Tahoma"/>
                <a:cs typeface="Tahoma"/>
              </a:rPr>
              <a:t>Event </a:t>
            </a:r>
            <a:r>
              <a:rPr sz="4000" b="1" spc="-275" dirty="0">
                <a:solidFill>
                  <a:srgbClr val="B3B3B3"/>
                </a:solidFill>
                <a:latin typeface="Tahoma"/>
                <a:cs typeface="Tahoma"/>
              </a:rPr>
              <a:t>Tracking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298" y="249173"/>
            <a:ext cx="7623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0" dirty="0">
                <a:latin typeface="Tahoma"/>
                <a:cs typeface="Tahoma"/>
              </a:rPr>
              <a:t>We</a:t>
            </a:r>
            <a:r>
              <a:rPr sz="4000" b="1" spc="-195" dirty="0">
                <a:latin typeface="Tahoma"/>
                <a:cs typeface="Tahoma"/>
              </a:rPr>
              <a:t> </a:t>
            </a:r>
            <a:r>
              <a:rPr sz="4000" b="1" spc="-270" dirty="0">
                <a:latin typeface="Tahoma"/>
                <a:cs typeface="Tahoma"/>
              </a:rPr>
              <a:t>start</a:t>
            </a:r>
            <a:r>
              <a:rPr sz="4000" b="1" spc="-190" dirty="0">
                <a:latin typeface="Tahoma"/>
                <a:cs typeface="Tahoma"/>
              </a:rPr>
              <a:t> </a:t>
            </a:r>
            <a:r>
              <a:rPr sz="4000" b="1" spc="-229" dirty="0">
                <a:latin typeface="Tahoma"/>
                <a:cs typeface="Tahoma"/>
              </a:rPr>
              <a:t>out</a:t>
            </a:r>
            <a:r>
              <a:rPr sz="4000" b="1" spc="-175" dirty="0">
                <a:latin typeface="Tahoma"/>
                <a:cs typeface="Tahoma"/>
              </a:rPr>
              <a:t> </a:t>
            </a:r>
            <a:r>
              <a:rPr sz="4000" b="1" spc="-285" dirty="0">
                <a:latin typeface="Tahoma"/>
                <a:cs typeface="Tahoma"/>
              </a:rPr>
              <a:t>at</a:t>
            </a:r>
            <a:r>
              <a:rPr sz="4000" b="1" spc="-190" dirty="0">
                <a:latin typeface="Tahoma"/>
                <a:cs typeface="Tahoma"/>
              </a:rPr>
              <a:t> </a:t>
            </a:r>
            <a:r>
              <a:rPr sz="4000" b="1" spc="-250" dirty="0">
                <a:latin typeface="Tahoma"/>
                <a:cs typeface="Tahoma"/>
              </a:rPr>
              <a:t>the</a:t>
            </a:r>
            <a:r>
              <a:rPr sz="4000" b="1" spc="-190" dirty="0">
                <a:latin typeface="Tahoma"/>
                <a:cs typeface="Tahoma"/>
              </a:rPr>
              <a:t> </a:t>
            </a:r>
            <a:r>
              <a:rPr sz="4000" b="1" spc="-265" dirty="0">
                <a:latin typeface="Tahoma"/>
                <a:cs typeface="Tahoma"/>
              </a:rPr>
              <a:t>category</a:t>
            </a:r>
            <a:r>
              <a:rPr sz="4000" b="1" spc="-190" dirty="0">
                <a:latin typeface="Tahoma"/>
                <a:cs typeface="Tahoma"/>
              </a:rPr>
              <a:t> </a:t>
            </a:r>
            <a:r>
              <a:rPr sz="4000" b="1" spc="-170" dirty="0">
                <a:latin typeface="Tahoma"/>
                <a:cs typeface="Tahoma"/>
              </a:rPr>
              <a:t>level</a:t>
            </a:r>
            <a:endParaRPr sz="4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43670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9409" y="5654541"/>
            <a:ext cx="485838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45"/>
              </a:lnSpc>
            </a:pPr>
            <a:r>
              <a:rPr sz="4000" b="1" spc="-285" dirty="0">
                <a:solidFill>
                  <a:srgbClr val="B3B3B3"/>
                </a:solidFill>
                <a:latin typeface="Tahoma"/>
                <a:cs typeface="Tahoma"/>
              </a:rPr>
              <a:t>Introduction</a:t>
            </a:r>
            <a:r>
              <a:rPr sz="4000" b="1" spc="-190" dirty="0">
                <a:solidFill>
                  <a:srgbClr val="B3B3B3"/>
                </a:solidFill>
                <a:latin typeface="Tahoma"/>
                <a:cs typeface="Tahoma"/>
              </a:rPr>
              <a:t> </a:t>
            </a:r>
            <a:r>
              <a:rPr sz="4000" b="1" spc="-195" dirty="0">
                <a:solidFill>
                  <a:srgbClr val="B3B3B3"/>
                </a:solidFill>
                <a:latin typeface="Tahoma"/>
                <a:cs typeface="Tahoma"/>
              </a:rPr>
              <a:t>to</a:t>
            </a:r>
            <a:r>
              <a:rPr sz="4000" b="1" spc="-175" dirty="0">
                <a:solidFill>
                  <a:srgbClr val="B3B3B3"/>
                </a:solidFill>
                <a:latin typeface="Tahoma"/>
                <a:cs typeface="Tahoma"/>
              </a:rPr>
              <a:t> </a:t>
            </a:r>
            <a:r>
              <a:rPr sz="4000" b="1" spc="-200" dirty="0">
                <a:solidFill>
                  <a:srgbClr val="B3B3B3"/>
                </a:solidFill>
                <a:latin typeface="Tahoma"/>
                <a:cs typeface="Tahoma"/>
              </a:rPr>
              <a:t>Event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6709" y="6324396"/>
            <a:ext cx="1978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75" dirty="0">
                <a:solidFill>
                  <a:srgbClr val="B3B3B3"/>
                </a:solidFill>
                <a:latin typeface="Tahoma"/>
                <a:cs typeface="Tahoma"/>
              </a:rPr>
              <a:t>Tracking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3167" y="1799463"/>
            <a:ext cx="11805920" cy="4583430"/>
            <a:chOff x="193167" y="1799463"/>
            <a:chExt cx="11805920" cy="45834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808988"/>
              <a:ext cx="11786616" cy="45643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7929" y="1804225"/>
              <a:ext cx="11796395" cy="4573905"/>
            </a:xfrm>
            <a:custGeom>
              <a:avLst/>
              <a:gdLst/>
              <a:ahLst/>
              <a:cxnLst/>
              <a:rect l="l" t="t" r="r" b="b"/>
              <a:pathLst>
                <a:path w="11796395" h="4573905">
                  <a:moveTo>
                    <a:pt x="0" y="4573905"/>
                  </a:moveTo>
                  <a:lnTo>
                    <a:pt x="11796141" y="4573905"/>
                  </a:lnTo>
                  <a:lnTo>
                    <a:pt x="11796141" y="0"/>
                  </a:lnTo>
                  <a:lnTo>
                    <a:pt x="0" y="0"/>
                  </a:lnTo>
                  <a:lnTo>
                    <a:pt x="0" y="4573905"/>
                  </a:lnTo>
                  <a:close/>
                </a:path>
              </a:pathLst>
            </a:custGeom>
            <a:ln w="9525">
              <a:solidFill>
                <a:srgbClr val="FB4B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7929" y="176463"/>
            <a:ext cx="12603671" cy="13055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000" b="1" spc="-190" dirty="0">
                <a:latin typeface="Tahoma"/>
                <a:cs typeface="Tahoma"/>
              </a:rPr>
              <a:t>Drill</a:t>
            </a:r>
            <a:r>
              <a:rPr sz="4000" b="1" spc="-204" dirty="0">
                <a:latin typeface="Tahoma"/>
                <a:cs typeface="Tahoma"/>
              </a:rPr>
              <a:t> </a:t>
            </a:r>
            <a:r>
              <a:rPr sz="4000" b="1" spc="-225" dirty="0">
                <a:latin typeface="Tahoma"/>
                <a:cs typeface="Tahoma"/>
              </a:rPr>
              <a:t>into</a:t>
            </a:r>
            <a:r>
              <a:rPr sz="4000" b="1" spc="-175" dirty="0">
                <a:latin typeface="Tahoma"/>
                <a:cs typeface="Tahoma"/>
              </a:rPr>
              <a:t> </a:t>
            </a:r>
            <a:r>
              <a:rPr sz="4000" b="1" spc="-315" dirty="0">
                <a:latin typeface="Tahoma"/>
                <a:cs typeface="Tahoma"/>
              </a:rPr>
              <a:t>any</a:t>
            </a:r>
            <a:r>
              <a:rPr sz="4000" b="1" spc="-175" dirty="0">
                <a:latin typeface="Tahoma"/>
                <a:cs typeface="Tahoma"/>
              </a:rPr>
              <a:t> </a:t>
            </a:r>
            <a:r>
              <a:rPr sz="4000" b="1" spc="-260" dirty="0">
                <a:latin typeface="Tahoma"/>
                <a:cs typeface="Tahoma"/>
              </a:rPr>
              <a:t>category</a:t>
            </a:r>
            <a:r>
              <a:rPr sz="4000" b="1" spc="-175" dirty="0">
                <a:latin typeface="Tahoma"/>
                <a:cs typeface="Tahoma"/>
              </a:rPr>
              <a:t> </a:t>
            </a:r>
            <a:r>
              <a:rPr sz="4000" b="1" spc="-325" dirty="0">
                <a:latin typeface="Tahoma"/>
                <a:cs typeface="Tahoma"/>
              </a:rPr>
              <a:t>and</a:t>
            </a:r>
            <a:r>
              <a:rPr sz="4000" b="1" spc="-175" dirty="0">
                <a:latin typeface="Tahoma"/>
                <a:cs typeface="Tahoma"/>
              </a:rPr>
              <a:t> </a:t>
            </a:r>
            <a:r>
              <a:rPr sz="4000" b="1" spc="-245" dirty="0">
                <a:latin typeface="Tahoma"/>
                <a:cs typeface="Tahoma"/>
              </a:rPr>
              <a:t>you’ll</a:t>
            </a:r>
            <a:r>
              <a:rPr sz="4000" b="1" spc="-175" dirty="0">
                <a:latin typeface="Tahoma"/>
                <a:cs typeface="Tahoma"/>
              </a:rPr>
              <a:t> </a:t>
            </a:r>
            <a:r>
              <a:rPr sz="4000" b="1" spc="-285" dirty="0">
                <a:latin typeface="Tahoma"/>
                <a:cs typeface="Tahoma"/>
              </a:rPr>
              <a:t>see</a:t>
            </a:r>
            <a:r>
              <a:rPr sz="4000" b="1" spc="-165" dirty="0">
                <a:latin typeface="Tahoma"/>
                <a:cs typeface="Tahoma"/>
              </a:rPr>
              <a:t> </a:t>
            </a:r>
            <a:r>
              <a:rPr sz="4000" b="1" spc="-105" dirty="0">
                <a:latin typeface="Tahoma"/>
                <a:cs typeface="Tahoma"/>
              </a:rPr>
              <a:t>the</a:t>
            </a:r>
            <a:endParaRPr sz="4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4000" b="1" spc="-120" dirty="0">
                <a:latin typeface="Tahoma"/>
                <a:cs typeface="Tahoma"/>
              </a:rPr>
              <a:t>actions</a:t>
            </a:r>
            <a:endParaRPr sz="4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5689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933" y="2109701"/>
            <a:ext cx="5908016" cy="35497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4050" y="569572"/>
            <a:ext cx="13411200" cy="768340"/>
          </a:xfrm>
          <a:prstGeom prst="rect">
            <a:avLst/>
          </a:prstGeom>
        </p:spPr>
        <p:txBody>
          <a:bodyPr vert="horz" wrap="square" lIns="0" tIns="273229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140" dirty="0">
                <a:solidFill>
                  <a:schemeClr val="tx1"/>
                </a:solidFill>
              </a:rPr>
              <a:t>What</a:t>
            </a:r>
            <a:r>
              <a:rPr sz="3200" spc="-320" dirty="0">
                <a:solidFill>
                  <a:schemeClr val="tx1"/>
                </a:solidFill>
              </a:rPr>
              <a:t> </a:t>
            </a:r>
            <a:r>
              <a:rPr sz="3200" spc="-200" dirty="0">
                <a:solidFill>
                  <a:schemeClr val="tx1"/>
                </a:solidFill>
              </a:rPr>
              <a:t>kinds</a:t>
            </a:r>
            <a:r>
              <a:rPr sz="3200" spc="-320" dirty="0">
                <a:solidFill>
                  <a:schemeClr val="tx1"/>
                </a:solidFill>
              </a:rPr>
              <a:t> </a:t>
            </a:r>
            <a:r>
              <a:rPr sz="3200" spc="-160" dirty="0">
                <a:solidFill>
                  <a:schemeClr val="tx1"/>
                </a:solidFill>
              </a:rPr>
              <a:t>of</a:t>
            </a:r>
            <a:r>
              <a:rPr sz="3200" spc="-327" dirty="0">
                <a:solidFill>
                  <a:schemeClr val="tx1"/>
                </a:solidFill>
              </a:rPr>
              <a:t> </a:t>
            </a:r>
            <a:r>
              <a:rPr sz="3200" spc="-180" dirty="0">
                <a:solidFill>
                  <a:schemeClr val="tx1"/>
                </a:solidFill>
              </a:rPr>
              <a:t>trafﬁc</a:t>
            </a:r>
            <a:r>
              <a:rPr sz="3200" spc="-320" dirty="0">
                <a:solidFill>
                  <a:schemeClr val="tx1"/>
                </a:solidFill>
              </a:rPr>
              <a:t> </a:t>
            </a:r>
            <a:r>
              <a:rPr sz="3200" spc="-187" dirty="0">
                <a:solidFill>
                  <a:schemeClr val="tx1"/>
                </a:solidFill>
              </a:rPr>
              <a:t>are</a:t>
            </a:r>
            <a:r>
              <a:rPr sz="3200" spc="-327" dirty="0">
                <a:solidFill>
                  <a:schemeClr val="tx1"/>
                </a:solidFill>
              </a:rPr>
              <a:t> </a:t>
            </a:r>
            <a:r>
              <a:rPr sz="3200" spc="-187" dirty="0">
                <a:solidFill>
                  <a:schemeClr val="tx1"/>
                </a:solidFill>
              </a:rPr>
              <a:t>there</a:t>
            </a:r>
            <a:r>
              <a:rPr sz="3200" spc="-327" dirty="0">
                <a:solidFill>
                  <a:schemeClr val="tx1"/>
                </a:solidFill>
              </a:rPr>
              <a:t> </a:t>
            </a:r>
            <a:r>
              <a:rPr sz="3200" spc="-180" dirty="0">
                <a:solidFill>
                  <a:schemeClr val="tx1"/>
                </a:solidFill>
              </a:rPr>
              <a:t>in</a:t>
            </a:r>
            <a:r>
              <a:rPr sz="3200" spc="-327" dirty="0">
                <a:solidFill>
                  <a:schemeClr val="tx1"/>
                </a:solidFill>
              </a:rPr>
              <a:t> </a:t>
            </a:r>
            <a:r>
              <a:rPr sz="3200" spc="-133" dirty="0">
                <a:solidFill>
                  <a:schemeClr val="tx1"/>
                </a:solidFill>
              </a:rPr>
              <a:t>Google</a:t>
            </a:r>
            <a:r>
              <a:rPr sz="3200" spc="220" dirty="0">
                <a:solidFill>
                  <a:schemeClr val="tx1"/>
                </a:solidFill>
              </a:rPr>
              <a:t> </a:t>
            </a:r>
            <a:r>
              <a:rPr sz="3200" spc="-133" dirty="0">
                <a:solidFill>
                  <a:schemeClr val="tx1"/>
                </a:solidFill>
              </a:rPr>
              <a:t>Analytics?</a:t>
            </a:r>
            <a:endParaRPr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608" y="290589"/>
            <a:ext cx="10058400" cy="858850"/>
          </a:xfrm>
          <a:prstGeom prst="rect">
            <a:avLst/>
          </a:prstGeom>
        </p:spPr>
        <p:txBody>
          <a:bodyPr vert="horz" wrap="square" lIns="0" tIns="3019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5" dirty="0">
                <a:solidFill>
                  <a:schemeClr val="tx1"/>
                </a:solidFill>
              </a:rPr>
              <a:t>Implementation</a:t>
            </a:r>
            <a:r>
              <a:rPr sz="3600" spc="-175" dirty="0">
                <a:solidFill>
                  <a:schemeClr val="tx1"/>
                </a:solidFill>
              </a:rPr>
              <a:t> </a:t>
            </a:r>
            <a:r>
              <a:rPr sz="3600" spc="-295" dirty="0">
                <a:solidFill>
                  <a:schemeClr val="tx1"/>
                </a:solidFill>
              </a:rPr>
              <a:t>and</a:t>
            </a:r>
            <a:r>
              <a:rPr sz="3600" spc="-195" dirty="0">
                <a:solidFill>
                  <a:schemeClr val="tx1"/>
                </a:solidFill>
              </a:rPr>
              <a:t> </a:t>
            </a:r>
            <a:r>
              <a:rPr sz="3600" spc="-215" dirty="0">
                <a:solidFill>
                  <a:schemeClr val="tx1"/>
                </a:solidFill>
              </a:rPr>
              <a:t>customization</a:t>
            </a:r>
            <a:endParaRPr sz="3600"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3608" y="1190244"/>
            <a:ext cx="10331450" cy="5290185"/>
            <a:chOff x="673608" y="1190244"/>
            <a:chExt cx="10331450" cy="5290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5316" y="3739895"/>
              <a:ext cx="3718560" cy="2740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2208" y="1190244"/>
              <a:ext cx="2482596" cy="2945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0463" y="5455920"/>
              <a:ext cx="2862072" cy="7086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3791" y="1618488"/>
              <a:ext cx="5750052" cy="18867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608" y="3584448"/>
              <a:ext cx="4454652" cy="1685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0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25065" y="3990775"/>
          <a:ext cx="9142305" cy="106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793"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Source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Medium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Campaign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2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Term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Content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853"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google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organic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Bob’s</a:t>
                      </a:r>
                      <a:r>
                        <a:rPr sz="1600" spc="-13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Bikes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353599" y="2580099"/>
            <a:ext cx="1297940" cy="590973"/>
          </a:xfrm>
          <a:custGeom>
            <a:avLst/>
            <a:gdLst/>
            <a:ahLst/>
            <a:cxnLst/>
            <a:rect l="l" t="t" r="r" b="b"/>
            <a:pathLst>
              <a:path w="973454" h="443230">
                <a:moveTo>
                  <a:pt x="751648" y="443098"/>
                </a:moveTo>
                <a:lnTo>
                  <a:pt x="751648" y="332323"/>
                </a:lnTo>
                <a:lnTo>
                  <a:pt x="0" y="332323"/>
                </a:lnTo>
                <a:lnTo>
                  <a:pt x="0" y="110773"/>
                </a:lnTo>
                <a:lnTo>
                  <a:pt x="751648" y="110773"/>
                </a:lnTo>
                <a:lnTo>
                  <a:pt x="751648" y="0"/>
                </a:lnTo>
                <a:lnTo>
                  <a:pt x="973198" y="221548"/>
                </a:lnTo>
                <a:lnTo>
                  <a:pt x="751648" y="443098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7865" y="2110065"/>
            <a:ext cx="3842569" cy="15414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27632" y="1800100"/>
            <a:ext cx="3042920" cy="34026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93133" rIns="0" bIns="0" rtlCol="0">
            <a:spAutoFit/>
          </a:bodyPr>
          <a:lstStyle/>
          <a:p>
            <a:pPr marL="608738">
              <a:spcBef>
                <a:spcPts val="733"/>
              </a:spcBef>
            </a:pPr>
            <a:r>
              <a:rPr sz="1600" dirty="0">
                <a:solidFill>
                  <a:srgbClr val="FC4C50"/>
                </a:solidFill>
                <a:latin typeface="Tahoma"/>
                <a:cs typeface="Tahoma"/>
              </a:rPr>
              <a:t>Bob’s</a:t>
            </a:r>
            <a:r>
              <a:rPr sz="1600" spc="-160" dirty="0">
                <a:solidFill>
                  <a:srgbClr val="FC4C5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C4C50"/>
                </a:solidFill>
                <a:latin typeface="Tahoma"/>
                <a:cs typeface="Tahoma"/>
              </a:rPr>
              <a:t>Bikes</a:t>
            </a:r>
            <a:r>
              <a:rPr sz="1600" spc="-160" dirty="0">
                <a:solidFill>
                  <a:srgbClr val="FC4C50"/>
                </a:solidFill>
                <a:latin typeface="Tahoma"/>
                <a:cs typeface="Tahoma"/>
              </a:rPr>
              <a:t> </a:t>
            </a:r>
            <a:r>
              <a:rPr sz="1600" spc="-13" dirty="0">
                <a:solidFill>
                  <a:srgbClr val="FC4C50"/>
                </a:solidFill>
                <a:latin typeface="Tahoma"/>
                <a:cs typeface="Tahoma"/>
              </a:rPr>
              <a:t>Website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97279" y="2330416"/>
            <a:ext cx="2903220" cy="1507913"/>
            <a:chOff x="6222959" y="1747811"/>
            <a:chExt cx="2177415" cy="1130935"/>
          </a:xfrm>
        </p:grpSpPr>
        <p:sp>
          <p:nvSpPr>
            <p:cNvPr id="10" name="object 10"/>
            <p:cNvSpPr/>
            <p:nvPr/>
          </p:nvSpPr>
          <p:spPr>
            <a:xfrm>
              <a:off x="6237234" y="2176412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4" h="688339">
                  <a:moveTo>
                    <a:pt x="0" y="343911"/>
                  </a:moveTo>
                  <a:lnTo>
                    <a:pt x="3067" y="300771"/>
                  </a:lnTo>
                  <a:lnTo>
                    <a:pt x="12027" y="259231"/>
                  </a:lnTo>
                  <a:lnTo>
                    <a:pt x="26510" y="219612"/>
                  </a:lnTo>
                  <a:lnTo>
                    <a:pt x="46147" y="182236"/>
                  </a:lnTo>
                  <a:lnTo>
                    <a:pt x="70565" y="147426"/>
                  </a:lnTo>
                  <a:lnTo>
                    <a:pt x="99400" y="115505"/>
                  </a:lnTo>
                  <a:lnTo>
                    <a:pt x="132281" y="86794"/>
                  </a:lnTo>
                  <a:lnTo>
                    <a:pt x="168838" y="61616"/>
                  </a:lnTo>
                  <a:lnTo>
                    <a:pt x="208704" y="40293"/>
                  </a:lnTo>
                  <a:lnTo>
                    <a:pt x="251508" y="23148"/>
                  </a:lnTo>
                  <a:lnTo>
                    <a:pt x="296881" y="10502"/>
                  </a:lnTo>
                  <a:lnTo>
                    <a:pt x="344455" y="2678"/>
                  </a:lnTo>
                  <a:lnTo>
                    <a:pt x="393860" y="0"/>
                  </a:lnTo>
                  <a:lnTo>
                    <a:pt x="443266" y="2678"/>
                  </a:lnTo>
                  <a:lnTo>
                    <a:pt x="490839" y="10502"/>
                  </a:lnTo>
                  <a:lnTo>
                    <a:pt x="536212" y="23148"/>
                  </a:lnTo>
                  <a:lnTo>
                    <a:pt x="579016" y="40293"/>
                  </a:lnTo>
                  <a:lnTo>
                    <a:pt x="618881" y="61616"/>
                  </a:lnTo>
                  <a:lnTo>
                    <a:pt x="655439" y="86794"/>
                  </a:lnTo>
                  <a:lnTo>
                    <a:pt x="688320" y="115505"/>
                  </a:lnTo>
                  <a:lnTo>
                    <a:pt x="717155" y="147426"/>
                  </a:lnTo>
                  <a:lnTo>
                    <a:pt x="741574" y="182236"/>
                  </a:lnTo>
                  <a:lnTo>
                    <a:pt x="761210" y="219612"/>
                  </a:lnTo>
                  <a:lnTo>
                    <a:pt x="775692" y="259231"/>
                  </a:lnTo>
                  <a:lnTo>
                    <a:pt x="784652" y="300771"/>
                  </a:lnTo>
                  <a:lnTo>
                    <a:pt x="787721" y="343911"/>
                  </a:lnTo>
                  <a:lnTo>
                    <a:pt x="784652" y="387051"/>
                  </a:lnTo>
                  <a:lnTo>
                    <a:pt x="775692" y="428591"/>
                  </a:lnTo>
                  <a:lnTo>
                    <a:pt x="761210" y="468210"/>
                  </a:lnTo>
                  <a:lnTo>
                    <a:pt x="741574" y="505586"/>
                  </a:lnTo>
                  <a:lnTo>
                    <a:pt x="717155" y="540396"/>
                  </a:lnTo>
                  <a:lnTo>
                    <a:pt x="688320" y="572317"/>
                  </a:lnTo>
                  <a:lnTo>
                    <a:pt x="655439" y="601028"/>
                  </a:lnTo>
                  <a:lnTo>
                    <a:pt x="618881" y="626206"/>
                  </a:lnTo>
                  <a:lnTo>
                    <a:pt x="579016" y="647529"/>
                  </a:lnTo>
                  <a:lnTo>
                    <a:pt x="536212" y="664674"/>
                  </a:lnTo>
                  <a:lnTo>
                    <a:pt x="490839" y="677320"/>
                  </a:lnTo>
                  <a:lnTo>
                    <a:pt x="443266" y="685144"/>
                  </a:lnTo>
                  <a:lnTo>
                    <a:pt x="393860" y="687823"/>
                  </a:lnTo>
                  <a:lnTo>
                    <a:pt x="344455" y="685144"/>
                  </a:lnTo>
                  <a:lnTo>
                    <a:pt x="296881" y="677320"/>
                  </a:lnTo>
                  <a:lnTo>
                    <a:pt x="251508" y="664674"/>
                  </a:lnTo>
                  <a:lnTo>
                    <a:pt x="208704" y="647529"/>
                  </a:lnTo>
                  <a:lnTo>
                    <a:pt x="168838" y="626206"/>
                  </a:lnTo>
                  <a:lnTo>
                    <a:pt x="132281" y="601028"/>
                  </a:lnTo>
                  <a:lnTo>
                    <a:pt x="99400" y="572317"/>
                  </a:lnTo>
                  <a:lnTo>
                    <a:pt x="70565" y="540396"/>
                  </a:lnTo>
                  <a:lnTo>
                    <a:pt x="46147" y="505586"/>
                  </a:lnTo>
                  <a:lnTo>
                    <a:pt x="26510" y="468210"/>
                  </a:lnTo>
                  <a:lnTo>
                    <a:pt x="12027" y="428591"/>
                  </a:lnTo>
                  <a:lnTo>
                    <a:pt x="3067" y="387051"/>
                  </a:lnTo>
                  <a:lnTo>
                    <a:pt x="0" y="343911"/>
                  </a:lnTo>
                  <a:close/>
                </a:path>
              </a:pathLst>
            </a:custGeom>
            <a:ln w="28549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592105" y="1760499"/>
              <a:ext cx="1155700" cy="780415"/>
            </a:xfrm>
            <a:custGeom>
              <a:avLst/>
              <a:gdLst/>
              <a:ahLst/>
              <a:cxnLst/>
              <a:rect l="l" t="t" r="r" b="b"/>
              <a:pathLst>
                <a:path w="1155700" h="780414">
                  <a:moveTo>
                    <a:pt x="313748" y="49580"/>
                  </a:moveTo>
                  <a:lnTo>
                    <a:pt x="343978" y="179405"/>
                  </a:lnTo>
                </a:path>
                <a:path w="1155700" h="780414">
                  <a:moveTo>
                    <a:pt x="0" y="780191"/>
                  </a:moveTo>
                  <a:lnTo>
                    <a:pt x="339825" y="183491"/>
                  </a:lnTo>
                  <a:lnTo>
                    <a:pt x="679651" y="780191"/>
                  </a:lnTo>
                  <a:lnTo>
                    <a:pt x="0" y="780191"/>
                  </a:lnTo>
                  <a:close/>
                </a:path>
                <a:path w="1155700" h="780414">
                  <a:moveTo>
                    <a:pt x="1155648" y="182182"/>
                  </a:moveTo>
                  <a:lnTo>
                    <a:pt x="1076044" y="49657"/>
                  </a:lnTo>
                </a:path>
                <a:path w="1155700" h="780414">
                  <a:moveTo>
                    <a:pt x="896523" y="0"/>
                  </a:moveTo>
                  <a:lnTo>
                    <a:pt x="1085958" y="49048"/>
                  </a:lnTo>
                </a:path>
                <a:path w="1155700" h="780414">
                  <a:moveTo>
                    <a:pt x="339866" y="183491"/>
                  </a:moveTo>
                  <a:lnTo>
                    <a:pt x="1155551" y="183491"/>
                  </a:lnTo>
                </a:path>
              </a:pathLst>
            </a:custGeom>
            <a:ln w="25374">
              <a:solidFill>
                <a:srgbClr val="3881B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598298" y="2175953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4" h="688339">
                  <a:moveTo>
                    <a:pt x="0" y="343911"/>
                  </a:moveTo>
                  <a:lnTo>
                    <a:pt x="3067" y="300771"/>
                  </a:lnTo>
                  <a:lnTo>
                    <a:pt x="12027" y="259231"/>
                  </a:lnTo>
                  <a:lnTo>
                    <a:pt x="26510" y="219612"/>
                  </a:lnTo>
                  <a:lnTo>
                    <a:pt x="46145" y="182236"/>
                  </a:lnTo>
                  <a:lnTo>
                    <a:pt x="70565" y="147426"/>
                  </a:lnTo>
                  <a:lnTo>
                    <a:pt x="99400" y="115505"/>
                  </a:lnTo>
                  <a:lnTo>
                    <a:pt x="132281" y="86794"/>
                  </a:lnTo>
                  <a:lnTo>
                    <a:pt x="168838" y="61616"/>
                  </a:lnTo>
                  <a:lnTo>
                    <a:pt x="208703" y="40293"/>
                  </a:lnTo>
                  <a:lnTo>
                    <a:pt x="251507" y="23148"/>
                  </a:lnTo>
                  <a:lnTo>
                    <a:pt x="296881" y="10502"/>
                  </a:lnTo>
                  <a:lnTo>
                    <a:pt x="344454" y="2678"/>
                  </a:lnTo>
                  <a:lnTo>
                    <a:pt x="393858" y="0"/>
                  </a:lnTo>
                  <a:lnTo>
                    <a:pt x="443265" y="2678"/>
                  </a:lnTo>
                  <a:lnTo>
                    <a:pt x="490838" y="10502"/>
                  </a:lnTo>
                  <a:lnTo>
                    <a:pt x="536212" y="23148"/>
                  </a:lnTo>
                  <a:lnTo>
                    <a:pt x="579015" y="40293"/>
                  </a:lnTo>
                  <a:lnTo>
                    <a:pt x="618881" y="61616"/>
                  </a:lnTo>
                  <a:lnTo>
                    <a:pt x="655438" y="86794"/>
                  </a:lnTo>
                  <a:lnTo>
                    <a:pt x="688319" y="115505"/>
                  </a:lnTo>
                  <a:lnTo>
                    <a:pt x="717154" y="147426"/>
                  </a:lnTo>
                  <a:lnTo>
                    <a:pt x="741574" y="182236"/>
                  </a:lnTo>
                  <a:lnTo>
                    <a:pt x="761210" y="219612"/>
                  </a:lnTo>
                  <a:lnTo>
                    <a:pt x="775692" y="259231"/>
                  </a:lnTo>
                  <a:lnTo>
                    <a:pt x="784652" y="300771"/>
                  </a:lnTo>
                  <a:lnTo>
                    <a:pt x="787721" y="343911"/>
                  </a:lnTo>
                  <a:lnTo>
                    <a:pt x="784652" y="387051"/>
                  </a:lnTo>
                  <a:lnTo>
                    <a:pt x="775692" y="428591"/>
                  </a:lnTo>
                  <a:lnTo>
                    <a:pt x="761210" y="468210"/>
                  </a:lnTo>
                  <a:lnTo>
                    <a:pt x="741574" y="505586"/>
                  </a:lnTo>
                  <a:lnTo>
                    <a:pt x="717154" y="540396"/>
                  </a:lnTo>
                  <a:lnTo>
                    <a:pt x="688319" y="572317"/>
                  </a:lnTo>
                  <a:lnTo>
                    <a:pt x="655438" y="601028"/>
                  </a:lnTo>
                  <a:lnTo>
                    <a:pt x="618881" y="626206"/>
                  </a:lnTo>
                  <a:lnTo>
                    <a:pt x="579015" y="647529"/>
                  </a:lnTo>
                  <a:lnTo>
                    <a:pt x="536212" y="664674"/>
                  </a:lnTo>
                  <a:lnTo>
                    <a:pt x="490838" y="677320"/>
                  </a:lnTo>
                  <a:lnTo>
                    <a:pt x="443265" y="685144"/>
                  </a:lnTo>
                  <a:lnTo>
                    <a:pt x="393858" y="687823"/>
                  </a:lnTo>
                  <a:lnTo>
                    <a:pt x="344454" y="685144"/>
                  </a:lnTo>
                  <a:lnTo>
                    <a:pt x="296881" y="677320"/>
                  </a:lnTo>
                  <a:lnTo>
                    <a:pt x="251507" y="664674"/>
                  </a:lnTo>
                  <a:lnTo>
                    <a:pt x="208703" y="647529"/>
                  </a:lnTo>
                  <a:lnTo>
                    <a:pt x="168838" y="626206"/>
                  </a:lnTo>
                  <a:lnTo>
                    <a:pt x="132281" y="601028"/>
                  </a:lnTo>
                  <a:lnTo>
                    <a:pt x="99400" y="572317"/>
                  </a:lnTo>
                  <a:lnTo>
                    <a:pt x="70565" y="540396"/>
                  </a:lnTo>
                  <a:lnTo>
                    <a:pt x="46145" y="505586"/>
                  </a:lnTo>
                  <a:lnTo>
                    <a:pt x="26510" y="468210"/>
                  </a:lnTo>
                  <a:lnTo>
                    <a:pt x="12027" y="428591"/>
                  </a:lnTo>
                  <a:lnTo>
                    <a:pt x="3067" y="387051"/>
                  </a:lnTo>
                  <a:lnTo>
                    <a:pt x="0" y="343911"/>
                  </a:lnTo>
                  <a:close/>
                </a:path>
              </a:pathLst>
            </a:custGeom>
            <a:ln w="28549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1841" y="1943992"/>
              <a:ext cx="700405" cy="596900"/>
            </a:xfrm>
            <a:custGeom>
              <a:avLst/>
              <a:gdLst/>
              <a:ahLst/>
              <a:cxnLst/>
              <a:rect l="l" t="t" r="r" b="b"/>
              <a:pathLst>
                <a:path w="700404" h="596900">
                  <a:moveTo>
                    <a:pt x="0" y="596733"/>
                  </a:moveTo>
                  <a:lnTo>
                    <a:pt x="466032" y="114333"/>
                  </a:lnTo>
                </a:path>
                <a:path w="700404" h="596900">
                  <a:moveTo>
                    <a:pt x="475223" y="0"/>
                  </a:moveTo>
                  <a:lnTo>
                    <a:pt x="475223" y="114298"/>
                  </a:lnTo>
                </a:path>
                <a:path w="700404" h="596900">
                  <a:moveTo>
                    <a:pt x="611012" y="464109"/>
                  </a:moveTo>
                  <a:lnTo>
                    <a:pt x="475988" y="114234"/>
                  </a:lnTo>
                </a:path>
                <a:path w="700404" h="596900">
                  <a:moveTo>
                    <a:pt x="605674" y="462628"/>
                  </a:moveTo>
                  <a:lnTo>
                    <a:pt x="700392" y="567028"/>
                  </a:lnTo>
                </a:path>
              </a:pathLst>
            </a:custGeom>
            <a:ln w="25374">
              <a:solidFill>
                <a:srgbClr val="3881B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5418" y="1760499"/>
              <a:ext cx="321436" cy="494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75417" y="1760499"/>
              <a:ext cx="321945" cy="49530"/>
            </a:xfrm>
            <a:custGeom>
              <a:avLst/>
              <a:gdLst/>
              <a:ahLst/>
              <a:cxnLst/>
              <a:rect l="l" t="t" r="r" b="b"/>
              <a:pathLst>
                <a:path w="321945" h="49530">
                  <a:moveTo>
                    <a:pt x="0" y="49498"/>
                  </a:moveTo>
                  <a:lnTo>
                    <a:pt x="0" y="0"/>
                  </a:lnTo>
                  <a:lnTo>
                    <a:pt x="321436" y="49498"/>
                  </a:lnTo>
                  <a:lnTo>
                    <a:pt x="0" y="49498"/>
                  </a:lnTo>
                  <a:close/>
                </a:path>
              </a:pathLst>
            </a:custGeom>
            <a:ln w="9524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5067" y="5059993"/>
            <a:ext cx="9141831" cy="86859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22032" y="880707"/>
            <a:ext cx="13411200" cy="509541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227" dirty="0"/>
              <a:t>Each</a:t>
            </a:r>
            <a:r>
              <a:rPr sz="3200" spc="-287" dirty="0"/>
              <a:t> </a:t>
            </a:r>
            <a:r>
              <a:rPr sz="3200" spc="-160" dirty="0"/>
              <a:t>visit</a:t>
            </a:r>
            <a:r>
              <a:rPr sz="3200" spc="-272" dirty="0"/>
              <a:t> </a:t>
            </a:r>
            <a:r>
              <a:rPr sz="3200" spc="-147" dirty="0"/>
              <a:t>to</a:t>
            </a:r>
            <a:r>
              <a:rPr sz="3200" spc="-287" dirty="0"/>
              <a:t> </a:t>
            </a:r>
            <a:r>
              <a:rPr sz="3200" spc="-187" dirty="0"/>
              <a:t>your</a:t>
            </a:r>
            <a:r>
              <a:rPr sz="3200" spc="-280" dirty="0"/>
              <a:t> </a:t>
            </a:r>
            <a:r>
              <a:rPr sz="3200" spc="-173" dirty="0"/>
              <a:t>site</a:t>
            </a:r>
            <a:r>
              <a:rPr sz="3200" spc="-287" dirty="0"/>
              <a:t> </a:t>
            </a:r>
            <a:r>
              <a:rPr sz="3200" spc="-253" dirty="0"/>
              <a:t>has</a:t>
            </a:r>
            <a:r>
              <a:rPr sz="3200" spc="-272" dirty="0"/>
              <a:t> </a:t>
            </a:r>
            <a:r>
              <a:rPr sz="3200" spc="-213" dirty="0"/>
              <a:t>several</a:t>
            </a:r>
            <a:r>
              <a:rPr sz="3200" spc="-272" dirty="0"/>
              <a:t> </a:t>
            </a:r>
            <a:r>
              <a:rPr sz="3200" spc="-193" dirty="0" smtClean="0"/>
              <a:t>attributes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751723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80250" y="4089438"/>
          <a:ext cx="9353973" cy="106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6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793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Source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Medium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Campaign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2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Term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Content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853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2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bing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organic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Bob’s</a:t>
                      </a:r>
                      <a:r>
                        <a:rPr sz="1600" spc="-13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Bikes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245006" y="2266343"/>
            <a:ext cx="1511300" cy="590973"/>
          </a:xfrm>
          <a:custGeom>
            <a:avLst/>
            <a:gdLst/>
            <a:ahLst/>
            <a:cxnLst/>
            <a:rect l="l" t="t" r="r" b="b"/>
            <a:pathLst>
              <a:path w="1133475" h="443230">
                <a:moveTo>
                  <a:pt x="911549" y="443098"/>
                </a:moveTo>
                <a:lnTo>
                  <a:pt x="911549" y="332323"/>
                </a:lnTo>
                <a:lnTo>
                  <a:pt x="0" y="332323"/>
                </a:lnTo>
                <a:lnTo>
                  <a:pt x="0" y="110773"/>
                </a:lnTo>
                <a:lnTo>
                  <a:pt x="911549" y="110773"/>
                </a:lnTo>
                <a:lnTo>
                  <a:pt x="911549" y="0"/>
                </a:lnTo>
                <a:lnTo>
                  <a:pt x="1133099" y="221548"/>
                </a:lnTo>
                <a:lnTo>
                  <a:pt x="911549" y="443098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0266" y="5158682"/>
            <a:ext cx="9353661" cy="8565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27632" y="1800100"/>
            <a:ext cx="3042920" cy="34026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93133" rIns="0" bIns="0" rtlCol="0">
            <a:spAutoFit/>
          </a:bodyPr>
          <a:lstStyle/>
          <a:p>
            <a:pPr marL="608738">
              <a:spcBef>
                <a:spcPts val="733"/>
              </a:spcBef>
            </a:pPr>
            <a:r>
              <a:rPr sz="1600" dirty="0">
                <a:solidFill>
                  <a:srgbClr val="FC4C50"/>
                </a:solidFill>
                <a:latin typeface="Tahoma"/>
                <a:cs typeface="Tahoma"/>
              </a:rPr>
              <a:t>Bob’s</a:t>
            </a:r>
            <a:r>
              <a:rPr sz="1600" spc="-160" dirty="0">
                <a:solidFill>
                  <a:srgbClr val="FC4C5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C4C50"/>
                </a:solidFill>
                <a:latin typeface="Tahoma"/>
                <a:cs typeface="Tahoma"/>
              </a:rPr>
              <a:t>Bikes</a:t>
            </a:r>
            <a:r>
              <a:rPr sz="1600" spc="-160" dirty="0">
                <a:solidFill>
                  <a:srgbClr val="FC4C50"/>
                </a:solidFill>
                <a:latin typeface="Tahoma"/>
                <a:cs typeface="Tahoma"/>
              </a:rPr>
              <a:t> </a:t>
            </a:r>
            <a:r>
              <a:rPr sz="1600" spc="-13" dirty="0">
                <a:solidFill>
                  <a:srgbClr val="FC4C50"/>
                </a:solidFill>
                <a:latin typeface="Tahoma"/>
                <a:cs typeface="Tahoma"/>
              </a:rPr>
              <a:t>Website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97279" y="2330416"/>
            <a:ext cx="2903220" cy="1507913"/>
            <a:chOff x="6222959" y="1747811"/>
            <a:chExt cx="2177415" cy="1130935"/>
          </a:xfrm>
        </p:grpSpPr>
        <p:sp>
          <p:nvSpPr>
            <p:cNvPr id="10" name="object 10"/>
            <p:cNvSpPr/>
            <p:nvPr/>
          </p:nvSpPr>
          <p:spPr>
            <a:xfrm>
              <a:off x="6237234" y="2176412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4" h="688339">
                  <a:moveTo>
                    <a:pt x="0" y="343911"/>
                  </a:moveTo>
                  <a:lnTo>
                    <a:pt x="3067" y="300771"/>
                  </a:lnTo>
                  <a:lnTo>
                    <a:pt x="12027" y="259231"/>
                  </a:lnTo>
                  <a:lnTo>
                    <a:pt x="26510" y="219612"/>
                  </a:lnTo>
                  <a:lnTo>
                    <a:pt x="46147" y="182236"/>
                  </a:lnTo>
                  <a:lnTo>
                    <a:pt x="70565" y="147426"/>
                  </a:lnTo>
                  <a:lnTo>
                    <a:pt x="99400" y="115505"/>
                  </a:lnTo>
                  <a:lnTo>
                    <a:pt x="132281" y="86794"/>
                  </a:lnTo>
                  <a:lnTo>
                    <a:pt x="168838" y="61616"/>
                  </a:lnTo>
                  <a:lnTo>
                    <a:pt x="208704" y="40293"/>
                  </a:lnTo>
                  <a:lnTo>
                    <a:pt x="251508" y="23148"/>
                  </a:lnTo>
                  <a:lnTo>
                    <a:pt x="296881" y="10502"/>
                  </a:lnTo>
                  <a:lnTo>
                    <a:pt x="344455" y="2678"/>
                  </a:lnTo>
                  <a:lnTo>
                    <a:pt x="393860" y="0"/>
                  </a:lnTo>
                  <a:lnTo>
                    <a:pt x="443266" y="2678"/>
                  </a:lnTo>
                  <a:lnTo>
                    <a:pt x="490839" y="10502"/>
                  </a:lnTo>
                  <a:lnTo>
                    <a:pt x="536212" y="23148"/>
                  </a:lnTo>
                  <a:lnTo>
                    <a:pt x="579016" y="40293"/>
                  </a:lnTo>
                  <a:lnTo>
                    <a:pt x="618881" y="61616"/>
                  </a:lnTo>
                  <a:lnTo>
                    <a:pt x="655439" y="86794"/>
                  </a:lnTo>
                  <a:lnTo>
                    <a:pt x="688320" y="115505"/>
                  </a:lnTo>
                  <a:lnTo>
                    <a:pt x="717155" y="147426"/>
                  </a:lnTo>
                  <a:lnTo>
                    <a:pt x="741574" y="182236"/>
                  </a:lnTo>
                  <a:lnTo>
                    <a:pt x="761210" y="219612"/>
                  </a:lnTo>
                  <a:lnTo>
                    <a:pt x="775692" y="259231"/>
                  </a:lnTo>
                  <a:lnTo>
                    <a:pt x="784652" y="300771"/>
                  </a:lnTo>
                  <a:lnTo>
                    <a:pt x="787721" y="343911"/>
                  </a:lnTo>
                  <a:lnTo>
                    <a:pt x="784652" y="387051"/>
                  </a:lnTo>
                  <a:lnTo>
                    <a:pt x="775692" y="428591"/>
                  </a:lnTo>
                  <a:lnTo>
                    <a:pt x="761210" y="468210"/>
                  </a:lnTo>
                  <a:lnTo>
                    <a:pt x="741574" y="505586"/>
                  </a:lnTo>
                  <a:lnTo>
                    <a:pt x="717155" y="540396"/>
                  </a:lnTo>
                  <a:lnTo>
                    <a:pt x="688320" y="572317"/>
                  </a:lnTo>
                  <a:lnTo>
                    <a:pt x="655439" y="601028"/>
                  </a:lnTo>
                  <a:lnTo>
                    <a:pt x="618881" y="626206"/>
                  </a:lnTo>
                  <a:lnTo>
                    <a:pt x="579016" y="647529"/>
                  </a:lnTo>
                  <a:lnTo>
                    <a:pt x="536212" y="664674"/>
                  </a:lnTo>
                  <a:lnTo>
                    <a:pt x="490839" y="677320"/>
                  </a:lnTo>
                  <a:lnTo>
                    <a:pt x="443266" y="685144"/>
                  </a:lnTo>
                  <a:lnTo>
                    <a:pt x="393860" y="687823"/>
                  </a:lnTo>
                  <a:lnTo>
                    <a:pt x="344455" y="685144"/>
                  </a:lnTo>
                  <a:lnTo>
                    <a:pt x="296881" y="677320"/>
                  </a:lnTo>
                  <a:lnTo>
                    <a:pt x="251508" y="664674"/>
                  </a:lnTo>
                  <a:lnTo>
                    <a:pt x="208704" y="647529"/>
                  </a:lnTo>
                  <a:lnTo>
                    <a:pt x="168838" y="626206"/>
                  </a:lnTo>
                  <a:lnTo>
                    <a:pt x="132281" y="601028"/>
                  </a:lnTo>
                  <a:lnTo>
                    <a:pt x="99400" y="572317"/>
                  </a:lnTo>
                  <a:lnTo>
                    <a:pt x="70565" y="540396"/>
                  </a:lnTo>
                  <a:lnTo>
                    <a:pt x="46147" y="505586"/>
                  </a:lnTo>
                  <a:lnTo>
                    <a:pt x="26510" y="468210"/>
                  </a:lnTo>
                  <a:lnTo>
                    <a:pt x="12027" y="428591"/>
                  </a:lnTo>
                  <a:lnTo>
                    <a:pt x="3067" y="387051"/>
                  </a:lnTo>
                  <a:lnTo>
                    <a:pt x="0" y="343911"/>
                  </a:lnTo>
                  <a:close/>
                </a:path>
              </a:pathLst>
            </a:custGeom>
            <a:ln w="28549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592105" y="1760499"/>
              <a:ext cx="1155700" cy="780415"/>
            </a:xfrm>
            <a:custGeom>
              <a:avLst/>
              <a:gdLst/>
              <a:ahLst/>
              <a:cxnLst/>
              <a:rect l="l" t="t" r="r" b="b"/>
              <a:pathLst>
                <a:path w="1155700" h="780414">
                  <a:moveTo>
                    <a:pt x="313748" y="49580"/>
                  </a:moveTo>
                  <a:lnTo>
                    <a:pt x="343978" y="179405"/>
                  </a:lnTo>
                </a:path>
                <a:path w="1155700" h="780414">
                  <a:moveTo>
                    <a:pt x="0" y="780191"/>
                  </a:moveTo>
                  <a:lnTo>
                    <a:pt x="339825" y="183491"/>
                  </a:lnTo>
                  <a:lnTo>
                    <a:pt x="679651" y="780191"/>
                  </a:lnTo>
                  <a:lnTo>
                    <a:pt x="0" y="780191"/>
                  </a:lnTo>
                  <a:close/>
                </a:path>
                <a:path w="1155700" h="780414">
                  <a:moveTo>
                    <a:pt x="1155648" y="182182"/>
                  </a:moveTo>
                  <a:lnTo>
                    <a:pt x="1076044" y="49657"/>
                  </a:lnTo>
                </a:path>
                <a:path w="1155700" h="780414">
                  <a:moveTo>
                    <a:pt x="896523" y="0"/>
                  </a:moveTo>
                  <a:lnTo>
                    <a:pt x="1085958" y="49048"/>
                  </a:lnTo>
                </a:path>
                <a:path w="1155700" h="780414">
                  <a:moveTo>
                    <a:pt x="339866" y="183491"/>
                  </a:moveTo>
                  <a:lnTo>
                    <a:pt x="1155551" y="183491"/>
                  </a:lnTo>
                </a:path>
              </a:pathLst>
            </a:custGeom>
            <a:ln w="25374">
              <a:solidFill>
                <a:srgbClr val="3881B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598298" y="2175953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4" h="688339">
                  <a:moveTo>
                    <a:pt x="0" y="343911"/>
                  </a:moveTo>
                  <a:lnTo>
                    <a:pt x="3067" y="300771"/>
                  </a:lnTo>
                  <a:lnTo>
                    <a:pt x="12027" y="259231"/>
                  </a:lnTo>
                  <a:lnTo>
                    <a:pt x="26510" y="219612"/>
                  </a:lnTo>
                  <a:lnTo>
                    <a:pt x="46145" y="182236"/>
                  </a:lnTo>
                  <a:lnTo>
                    <a:pt x="70565" y="147426"/>
                  </a:lnTo>
                  <a:lnTo>
                    <a:pt x="99400" y="115505"/>
                  </a:lnTo>
                  <a:lnTo>
                    <a:pt x="132281" y="86794"/>
                  </a:lnTo>
                  <a:lnTo>
                    <a:pt x="168838" y="61616"/>
                  </a:lnTo>
                  <a:lnTo>
                    <a:pt x="208703" y="40293"/>
                  </a:lnTo>
                  <a:lnTo>
                    <a:pt x="251507" y="23148"/>
                  </a:lnTo>
                  <a:lnTo>
                    <a:pt x="296881" y="10502"/>
                  </a:lnTo>
                  <a:lnTo>
                    <a:pt x="344454" y="2678"/>
                  </a:lnTo>
                  <a:lnTo>
                    <a:pt x="393858" y="0"/>
                  </a:lnTo>
                  <a:lnTo>
                    <a:pt x="443265" y="2678"/>
                  </a:lnTo>
                  <a:lnTo>
                    <a:pt x="490838" y="10502"/>
                  </a:lnTo>
                  <a:lnTo>
                    <a:pt x="536212" y="23148"/>
                  </a:lnTo>
                  <a:lnTo>
                    <a:pt x="579015" y="40293"/>
                  </a:lnTo>
                  <a:lnTo>
                    <a:pt x="618881" y="61616"/>
                  </a:lnTo>
                  <a:lnTo>
                    <a:pt x="655438" y="86794"/>
                  </a:lnTo>
                  <a:lnTo>
                    <a:pt x="688319" y="115505"/>
                  </a:lnTo>
                  <a:lnTo>
                    <a:pt x="717154" y="147426"/>
                  </a:lnTo>
                  <a:lnTo>
                    <a:pt x="741574" y="182236"/>
                  </a:lnTo>
                  <a:lnTo>
                    <a:pt x="761210" y="219612"/>
                  </a:lnTo>
                  <a:lnTo>
                    <a:pt x="775692" y="259231"/>
                  </a:lnTo>
                  <a:lnTo>
                    <a:pt x="784652" y="300771"/>
                  </a:lnTo>
                  <a:lnTo>
                    <a:pt x="787721" y="343911"/>
                  </a:lnTo>
                  <a:lnTo>
                    <a:pt x="784652" y="387051"/>
                  </a:lnTo>
                  <a:lnTo>
                    <a:pt x="775692" y="428591"/>
                  </a:lnTo>
                  <a:lnTo>
                    <a:pt x="761210" y="468210"/>
                  </a:lnTo>
                  <a:lnTo>
                    <a:pt x="741574" y="505586"/>
                  </a:lnTo>
                  <a:lnTo>
                    <a:pt x="717154" y="540396"/>
                  </a:lnTo>
                  <a:lnTo>
                    <a:pt x="688319" y="572317"/>
                  </a:lnTo>
                  <a:lnTo>
                    <a:pt x="655438" y="601028"/>
                  </a:lnTo>
                  <a:lnTo>
                    <a:pt x="618881" y="626206"/>
                  </a:lnTo>
                  <a:lnTo>
                    <a:pt x="579015" y="647529"/>
                  </a:lnTo>
                  <a:lnTo>
                    <a:pt x="536212" y="664674"/>
                  </a:lnTo>
                  <a:lnTo>
                    <a:pt x="490838" y="677320"/>
                  </a:lnTo>
                  <a:lnTo>
                    <a:pt x="443265" y="685144"/>
                  </a:lnTo>
                  <a:lnTo>
                    <a:pt x="393858" y="687823"/>
                  </a:lnTo>
                  <a:lnTo>
                    <a:pt x="344454" y="685144"/>
                  </a:lnTo>
                  <a:lnTo>
                    <a:pt x="296881" y="677320"/>
                  </a:lnTo>
                  <a:lnTo>
                    <a:pt x="251507" y="664674"/>
                  </a:lnTo>
                  <a:lnTo>
                    <a:pt x="208703" y="647529"/>
                  </a:lnTo>
                  <a:lnTo>
                    <a:pt x="168838" y="626206"/>
                  </a:lnTo>
                  <a:lnTo>
                    <a:pt x="132281" y="601028"/>
                  </a:lnTo>
                  <a:lnTo>
                    <a:pt x="99400" y="572317"/>
                  </a:lnTo>
                  <a:lnTo>
                    <a:pt x="70565" y="540396"/>
                  </a:lnTo>
                  <a:lnTo>
                    <a:pt x="46145" y="505586"/>
                  </a:lnTo>
                  <a:lnTo>
                    <a:pt x="26510" y="468210"/>
                  </a:lnTo>
                  <a:lnTo>
                    <a:pt x="12027" y="428591"/>
                  </a:lnTo>
                  <a:lnTo>
                    <a:pt x="3067" y="387051"/>
                  </a:lnTo>
                  <a:lnTo>
                    <a:pt x="0" y="343911"/>
                  </a:lnTo>
                  <a:close/>
                </a:path>
              </a:pathLst>
            </a:custGeom>
            <a:ln w="28549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1841" y="1943992"/>
              <a:ext cx="700405" cy="596900"/>
            </a:xfrm>
            <a:custGeom>
              <a:avLst/>
              <a:gdLst/>
              <a:ahLst/>
              <a:cxnLst/>
              <a:rect l="l" t="t" r="r" b="b"/>
              <a:pathLst>
                <a:path w="700404" h="596900">
                  <a:moveTo>
                    <a:pt x="0" y="596733"/>
                  </a:moveTo>
                  <a:lnTo>
                    <a:pt x="466032" y="114333"/>
                  </a:lnTo>
                </a:path>
                <a:path w="700404" h="596900">
                  <a:moveTo>
                    <a:pt x="475223" y="0"/>
                  </a:moveTo>
                  <a:lnTo>
                    <a:pt x="475223" y="114298"/>
                  </a:lnTo>
                </a:path>
                <a:path w="700404" h="596900">
                  <a:moveTo>
                    <a:pt x="611012" y="464109"/>
                  </a:moveTo>
                  <a:lnTo>
                    <a:pt x="475988" y="114234"/>
                  </a:lnTo>
                </a:path>
                <a:path w="700404" h="596900">
                  <a:moveTo>
                    <a:pt x="605674" y="462628"/>
                  </a:moveTo>
                  <a:lnTo>
                    <a:pt x="700392" y="567028"/>
                  </a:lnTo>
                </a:path>
              </a:pathLst>
            </a:custGeom>
            <a:ln w="25374">
              <a:solidFill>
                <a:srgbClr val="3881B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5418" y="1760499"/>
              <a:ext cx="321436" cy="494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75417" y="1760499"/>
              <a:ext cx="321945" cy="49530"/>
            </a:xfrm>
            <a:custGeom>
              <a:avLst/>
              <a:gdLst/>
              <a:ahLst/>
              <a:cxnLst/>
              <a:rect l="l" t="t" r="r" b="b"/>
              <a:pathLst>
                <a:path w="321945" h="49530">
                  <a:moveTo>
                    <a:pt x="0" y="49498"/>
                  </a:moveTo>
                  <a:lnTo>
                    <a:pt x="0" y="0"/>
                  </a:lnTo>
                  <a:lnTo>
                    <a:pt x="321436" y="49498"/>
                  </a:lnTo>
                  <a:lnTo>
                    <a:pt x="0" y="49498"/>
                  </a:lnTo>
                  <a:close/>
                </a:path>
              </a:pathLst>
            </a:custGeom>
            <a:ln w="9524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800" y="2095232"/>
            <a:ext cx="5202800" cy="761899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6399" y="436023"/>
            <a:ext cx="10999537" cy="755762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pc="-280" dirty="0"/>
              <a:t>Each</a:t>
            </a:r>
            <a:r>
              <a:rPr spc="-373" dirty="0"/>
              <a:t> </a:t>
            </a:r>
            <a:r>
              <a:rPr spc="-193" dirty="0"/>
              <a:t>visit</a:t>
            </a:r>
            <a:r>
              <a:rPr spc="-367" dirty="0"/>
              <a:t> </a:t>
            </a:r>
            <a:r>
              <a:rPr spc="-180" dirty="0"/>
              <a:t>to</a:t>
            </a:r>
            <a:r>
              <a:rPr spc="-373" dirty="0"/>
              <a:t> </a:t>
            </a:r>
            <a:r>
              <a:rPr spc="-227" dirty="0"/>
              <a:t>your</a:t>
            </a:r>
            <a:r>
              <a:rPr spc="-373" dirty="0"/>
              <a:t> </a:t>
            </a:r>
            <a:r>
              <a:rPr spc="-213" dirty="0"/>
              <a:t>site</a:t>
            </a:r>
            <a:r>
              <a:rPr spc="-373" dirty="0"/>
              <a:t> </a:t>
            </a:r>
            <a:r>
              <a:rPr spc="-339" dirty="0"/>
              <a:t>has</a:t>
            </a:r>
            <a:r>
              <a:rPr spc="-360" dirty="0"/>
              <a:t> </a:t>
            </a:r>
            <a:r>
              <a:rPr spc="-207" dirty="0"/>
              <a:t>several </a:t>
            </a:r>
            <a:r>
              <a:rPr spc="-80" dirty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1728862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4230" y="234000"/>
            <a:ext cx="2009239" cy="6625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9368" y="5018932"/>
            <a:ext cx="9283033" cy="89616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243834" y="2341366"/>
            <a:ext cx="1462193" cy="590973"/>
          </a:xfrm>
          <a:custGeom>
            <a:avLst/>
            <a:gdLst/>
            <a:ahLst/>
            <a:cxnLst/>
            <a:rect l="l" t="t" r="r" b="b"/>
            <a:pathLst>
              <a:path w="1096645" h="443230">
                <a:moveTo>
                  <a:pt x="874948" y="443098"/>
                </a:moveTo>
                <a:lnTo>
                  <a:pt x="874948" y="332323"/>
                </a:lnTo>
                <a:lnTo>
                  <a:pt x="0" y="332323"/>
                </a:lnTo>
                <a:lnTo>
                  <a:pt x="0" y="110773"/>
                </a:lnTo>
                <a:lnTo>
                  <a:pt x="874948" y="110773"/>
                </a:lnTo>
                <a:lnTo>
                  <a:pt x="874948" y="0"/>
                </a:lnTo>
                <a:lnTo>
                  <a:pt x="1096498" y="221548"/>
                </a:lnTo>
                <a:lnTo>
                  <a:pt x="874948" y="443098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8316313" y="2901883"/>
            <a:ext cx="1050713" cy="917787"/>
          </a:xfrm>
          <a:custGeom>
            <a:avLst/>
            <a:gdLst/>
            <a:ahLst/>
            <a:cxnLst/>
            <a:rect l="l" t="t" r="r" b="b"/>
            <a:pathLst>
              <a:path w="788034" h="688339">
                <a:moveTo>
                  <a:pt x="0" y="343911"/>
                </a:moveTo>
                <a:lnTo>
                  <a:pt x="3067" y="300771"/>
                </a:lnTo>
                <a:lnTo>
                  <a:pt x="12027" y="259231"/>
                </a:lnTo>
                <a:lnTo>
                  <a:pt x="26510" y="219612"/>
                </a:lnTo>
                <a:lnTo>
                  <a:pt x="46147" y="182236"/>
                </a:lnTo>
                <a:lnTo>
                  <a:pt x="70565" y="147426"/>
                </a:lnTo>
                <a:lnTo>
                  <a:pt x="99400" y="115505"/>
                </a:lnTo>
                <a:lnTo>
                  <a:pt x="132281" y="86794"/>
                </a:lnTo>
                <a:lnTo>
                  <a:pt x="168838" y="61616"/>
                </a:lnTo>
                <a:lnTo>
                  <a:pt x="208704" y="40293"/>
                </a:lnTo>
                <a:lnTo>
                  <a:pt x="251508" y="23148"/>
                </a:lnTo>
                <a:lnTo>
                  <a:pt x="296881" y="10502"/>
                </a:lnTo>
                <a:lnTo>
                  <a:pt x="344455" y="2678"/>
                </a:lnTo>
                <a:lnTo>
                  <a:pt x="393860" y="0"/>
                </a:lnTo>
                <a:lnTo>
                  <a:pt x="443266" y="2678"/>
                </a:lnTo>
                <a:lnTo>
                  <a:pt x="490839" y="10502"/>
                </a:lnTo>
                <a:lnTo>
                  <a:pt x="536212" y="23148"/>
                </a:lnTo>
                <a:lnTo>
                  <a:pt x="579016" y="40293"/>
                </a:lnTo>
                <a:lnTo>
                  <a:pt x="618881" y="61616"/>
                </a:lnTo>
                <a:lnTo>
                  <a:pt x="655439" y="86794"/>
                </a:lnTo>
                <a:lnTo>
                  <a:pt x="688320" y="115505"/>
                </a:lnTo>
                <a:lnTo>
                  <a:pt x="717155" y="147426"/>
                </a:lnTo>
                <a:lnTo>
                  <a:pt x="741574" y="182236"/>
                </a:lnTo>
                <a:lnTo>
                  <a:pt x="761210" y="219612"/>
                </a:lnTo>
                <a:lnTo>
                  <a:pt x="775692" y="259231"/>
                </a:lnTo>
                <a:lnTo>
                  <a:pt x="784652" y="300771"/>
                </a:lnTo>
                <a:lnTo>
                  <a:pt x="787721" y="343911"/>
                </a:lnTo>
                <a:lnTo>
                  <a:pt x="784652" y="387051"/>
                </a:lnTo>
                <a:lnTo>
                  <a:pt x="775692" y="428591"/>
                </a:lnTo>
                <a:lnTo>
                  <a:pt x="761210" y="468210"/>
                </a:lnTo>
                <a:lnTo>
                  <a:pt x="741574" y="505586"/>
                </a:lnTo>
                <a:lnTo>
                  <a:pt x="717155" y="540396"/>
                </a:lnTo>
                <a:lnTo>
                  <a:pt x="688320" y="572317"/>
                </a:lnTo>
                <a:lnTo>
                  <a:pt x="655439" y="601028"/>
                </a:lnTo>
                <a:lnTo>
                  <a:pt x="618881" y="626206"/>
                </a:lnTo>
                <a:lnTo>
                  <a:pt x="579016" y="647529"/>
                </a:lnTo>
                <a:lnTo>
                  <a:pt x="536212" y="664674"/>
                </a:lnTo>
                <a:lnTo>
                  <a:pt x="490839" y="677320"/>
                </a:lnTo>
                <a:lnTo>
                  <a:pt x="443266" y="685144"/>
                </a:lnTo>
                <a:lnTo>
                  <a:pt x="393860" y="687823"/>
                </a:lnTo>
                <a:lnTo>
                  <a:pt x="344455" y="685144"/>
                </a:lnTo>
                <a:lnTo>
                  <a:pt x="296881" y="677320"/>
                </a:lnTo>
                <a:lnTo>
                  <a:pt x="251508" y="664674"/>
                </a:lnTo>
                <a:lnTo>
                  <a:pt x="208704" y="647529"/>
                </a:lnTo>
                <a:lnTo>
                  <a:pt x="168838" y="626206"/>
                </a:lnTo>
                <a:lnTo>
                  <a:pt x="132281" y="601028"/>
                </a:lnTo>
                <a:lnTo>
                  <a:pt x="99400" y="572317"/>
                </a:lnTo>
                <a:lnTo>
                  <a:pt x="70565" y="540396"/>
                </a:lnTo>
                <a:lnTo>
                  <a:pt x="46147" y="505586"/>
                </a:lnTo>
                <a:lnTo>
                  <a:pt x="26510" y="468210"/>
                </a:lnTo>
                <a:lnTo>
                  <a:pt x="12027" y="428591"/>
                </a:lnTo>
                <a:lnTo>
                  <a:pt x="3067" y="387051"/>
                </a:lnTo>
                <a:lnTo>
                  <a:pt x="0" y="343911"/>
                </a:lnTo>
                <a:close/>
              </a:path>
            </a:pathLst>
          </a:custGeom>
          <a:ln w="28549">
            <a:solidFill>
              <a:srgbClr val="4A7DBB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8789474" y="2413440"/>
            <a:ext cx="906780" cy="974513"/>
          </a:xfrm>
          <a:custGeom>
            <a:avLst/>
            <a:gdLst/>
            <a:ahLst/>
            <a:cxnLst/>
            <a:rect l="l" t="t" r="r" b="b"/>
            <a:pathLst>
              <a:path w="680084" h="730885">
                <a:moveTo>
                  <a:pt x="313748" y="0"/>
                </a:moveTo>
                <a:lnTo>
                  <a:pt x="343978" y="129824"/>
                </a:lnTo>
              </a:path>
              <a:path w="680084" h="730885">
                <a:moveTo>
                  <a:pt x="0" y="730611"/>
                </a:moveTo>
                <a:lnTo>
                  <a:pt x="339825" y="133911"/>
                </a:lnTo>
                <a:lnTo>
                  <a:pt x="679651" y="730611"/>
                </a:lnTo>
                <a:lnTo>
                  <a:pt x="0" y="730611"/>
                </a:lnTo>
                <a:close/>
              </a:path>
            </a:pathLst>
          </a:custGeom>
          <a:ln w="25374">
            <a:solidFill>
              <a:srgbClr val="3881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9242630" y="2347331"/>
            <a:ext cx="1087967" cy="244687"/>
          </a:xfrm>
          <a:custGeom>
            <a:avLst/>
            <a:gdLst/>
            <a:ahLst/>
            <a:cxnLst/>
            <a:rect l="l" t="t" r="r" b="b"/>
            <a:pathLst>
              <a:path w="815975" h="183514">
                <a:moveTo>
                  <a:pt x="815781" y="182182"/>
                </a:moveTo>
                <a:lnTo>
                  <a:pt x="736177" y="49657"/>
                </a:lnTo>
              </a:path>
              <a:path w="815975" h="183514">
                <a:moveTo>
                  <a:pt x="556656" y="0"/>
                </a:moveTo>
                <a:lnTo>
                  <a:pt x="746091" y="49048"/>
                </a:lnTo>
              </a:path>
              <a:path w="815975" h="183514">
                <a:moveTo>
                  <a:pt x="0" y="183491"/>
                </a:moveTo>
                <a:lnTo>
                  <a:pt x="815684" y="183491"/>
                </a:lnTo>
              </a:path>
            </a:pathLst>
          </a:custGeom>
          <a:ln w="25374">
            <a:solidFill>
              <a:srgbClr val="3881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10" name="object 10"/>
          <p:cNvGrpSpPr/>
          <p:nvPr/>
        </p:nvGrpSpPr>
        <p:grpSpPr>
          <a:xfrm>
            <a:off x="9678871" y="2591989"/>
            <a:ext cx="1522307" cy="1245447"/>
            <a:chOff x="7259153" y="1943991"/>
            <a:chExt cx="1141730" cy="934085"/>
          </a:xfrm>
        </p:grpSpPr>
        <p:sp>
          <p:nvSpPr>
            <p:cNvPr id="11" name="object 11"/>
            <p:cNvSpPr/>
            <p:nvPr/>
          </p:nvSpPr>
          <p:spPr>
            <a:xfrm>
              <a:off x="7598298" y="2175953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4" h="688339">
                  <a:moveTo>
                    <a:pt x="0" y="343911"/>
                  </a:moveTo>
                  <a:lnTo>
                    <a:pt x="3067" y="300771"/>
                  </a:lnTo>
                  <a:lnTo>
                    <a:pt x="12027" y="259231"/>
                  </a:lnTo>
                  <a:lnTo>
                    <a:pt x="26510" y="219612"/>
                  </a:lnTo>
                  <a:lnTo>
                    <a:pt x="46145" y="182236"/>
                  </a:lnTo>
                  <a:lnTo>
                    <a:pt x="70565" y="147426"/>
                  </a:lnTo>
                  <a:lnTo>
                    <a:pt x="99400" y="115505"/>
                  </a:lnTo>
                  <a:lnTo>
                    <a:pt x="132281" y="86794"/>
                  </a:lnTo>
                  <a:lnTo>
                    <a:pt x="168838" y="61616"/>
                  </a:lnTo>
                  <a:lnTo>
                    <a:pt x="208703" y="40293"/>
                  </a:lnTo>
                  <a:lnTo>
                    <a:pt x="251507" y="23148"/>
                  </a:lnTo>
                  <a:lnTo>
                    <a:pt x="296881" y="10502"/>
                  </a:lnTo>
                  <a:lnTo>
                    <a:pt x="344454" y="2678"/>
                  </a:lnTo>
                  <a:lnTo>
                    <a:pt x="393858" y="0"/>
                  </a:lnTo>
                  <a:lnTo>
                    <a:pt x="443265" y="2678"/>
                  </a:lnTo>
                  <a:lnTo>
                    <a:pt x="490838" y="10502"/>
                  </a:lnTo>
                  <a:lnTo>
                    <a:pt x="536212" y="23148"/>
                  </a:lnTo>
                  <a:lnTo>
                    <a:pt x="579015" y="40293"/>
                  </a:lnTo>
                  <a:lnTo>
                    <a:pt x="618881" y="61616"/>
                  </a:lnTo>
                  <a:lnTo>
                    <a:pt x="655438" y="86794"/>
                  </a:lnTo>
                  <a:lnTo>
                    <a:pt x="688319" y="115505"/>
                  </a:lnTo>
                  <a:lnTo>
                    <a:pt x="717154" y="147426"/>
                  </a:lnTo>
                  <a:lnTo>
                    <a:pt x="741574" y="182236"/>
                  </a:lnTo>
                  <a:lnTo>
                    <a:pt x="761210" y="219612"/>
                  </a:lnTo>
                  <a:lnTo>
                    <a:pt x="775692" y="259231"/>
                  </a:lnTo>
                  <a:lnTo>
                    <a:pt x="784652" y="300771"/>
                  </a:lnTo>
                  <a:lnTo>
                    <a:pt x="787721" y="343911"/>
                  </a:lnTo>
                  <a:lnTo>
                    <a:pt x="784652" y="387051"/>
                  </a:lnTo>
                  <a:lnTo>
                    <a:pt x="775692" y="428591"/>
                  </a:lnTo>
                  <a:lnTo>
                    <a:pt x="761210" y="468210"/>
                  </a:lnTo>
                  <a:lnTo>
                    <a:pt x="741574" y="505586"/>
                  </a:lnTo>
                  <a:lnTo>
                    <a:pt x="717154" y="540396"/>
                  </a:lnTo>
                  <a:lnTo>
                    <a:pt x="688319" y="572317"/>
                  </a:lnTo>
                  <a:lnTo>
                    <a:pt x="655438" y="601028"/>
                  </a:lnTo>
                  <a:lnTo>
                    <a:pt x="618881" y="626206"/>
                  </a:lnTo>
                  <a:lnTo>
                    <a:pt x="579015" y="647529"/>
                  </a:lnTo>
                  <a:lnTo>
                    <a:pt x="536212" y="664674"/>
                  </a:lnTo>
                  <a:lnTo>
                    <a:pt x="490838" y="677320"/>
                  </a:lnTo>
                  <a:lnTo>
                    <a:pt x="443265" y="685144"/>
                  </a:lnTo>
                  <a:lnTo>
                    <a:pt x="393858" y="687823"/>
                  </a:lnTo>
                  <a:lnTo>
                    <a:pt x="344454" y="685144"/>
                  </a:lnTo>
                  <a:lnTo>
                    <a:pt x="296881" y="677320"/>
                  </a:lnTo>
                  <a:lnTo>
                    <a:pt x="251507" y="664674"/>
                  </a:lnTo>
                  <a:lnTo>
                    <a:pt x="208703" y="647529"/>
                  </a:lnTo>
                  <a:lnTo>
                    <a:pt x="168838" y="626206"/>
                  </a:lnTo>
                  <a:lnTo>
                    <a:pt x="132281" y="601028"/>
                  </a:lnTo>
                  <a:lnTo>
                    <a:pt x="99400" y="572317"/>
                  </a:lnTo>
                  <a:lnTo>
                    <a:pt x="70565" y="540396"/>
                  </a:lnTo>
                  <a:lnTo>
                    <a:pt x="46145" y="505586"/>
                  </a:lnTo>
                  <a:lnTo>
                    <a:pt x="26510" y="468210"/>
                  </a:lnTo>
                  <a:lnTo>
                    <a:pt x="12027" y="428591"/>
                  </a:lnTo>
                  <a:lnTo>
                    <a:pt x="3067" y="387051"/>
                  </a:lnTo>
                  <a:lnTo>
                    <a:pt x="0" y="343911"/>
                  </a:lnTo>
                  <a:close/>
                </a:path>
              </a:pathLst>
            </a:custGeom>
            <a:ln w="28549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1841" y="1943991"/>
              <a:ext cx="700405" cy="596900"/>
            </a:xfrm>
            <a:custGeom>
              <a:avLst/>
              <a:gdLst/>
              <a:ahLst/>
              <a:cxnLst/>
              <a:rect l="l" t="t" r="r" b="b"/>
              <a:pathLst>
                <a:path w="700404" h="596900">
                  <a:moveTo>
                    <a:pt x="0" y="596733"/>
                  </a:moveTo>
                  <a:lnTo>
                    <a:pt x="466032" y="114333"/>
                  </a:lnTo>
                </a:path>
                <a:path w="700404" h="596900">
                  <a:moveTo>
                    <a:pt x="475223" y="0"/>
                  </a:moveTo>
                  <a:lnTo>
                    <a:pt x="475223" y="114298"/>
                  </a:lnTo>
                </a:path>
                <a:path w="700404" h="596900">
                  <a:moveTo>
                    <a:pt x="611012" y="464109"/>
                  </a:moveTo>
                  <a:lnTo>
                    <a:pt x="475988" y="114234"/>
                  </a:lnTo>
                </a:path>
                <a:path w="700404" h="596900">
                  <a:moveTo>
                    <a:pt x="605674" y="462628"/>
                  </a:moveTo>
                  <a:lnTo>
                    <a:pt x="700392" y="567028"/>
                  </a:lnTo>
                </a:path>
              </a:pathLst>
            </a:custGeom>
            <a:ln w="25374">
              <a:solidFill>
                <a:srgbClr val="3881B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027540" y="2340982"/>
            <a:ext cx="441960" cy="78740"/>
            <a:chOff x="6770655" y="1755736"/>
            <a:chExt cx="331470" cy="5905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5418" y="1760498"/>
              <a:ext cx="321436" cy="494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75418" y="1760498"/>
              <a:ext cx="321945" cy="49530"/>
            </a:xfrm>
            <a:custGeom>
              <a:avLst/>
              <a:gdLst/>
              <a:ahLst/>
              <a:cxnLst/>
              <a:rect l="l" t="t" r="r" b="b"/>
              <a:pathLst>
                <a:path w="321945" h="49530">
                  <a:moveTo>
                    <a:pt x="0" y="49498"/>
                  </a:moveTo>
                  <a:lnTo>
                    <a:pt x="0" y="0"/>
                  </a:lnTo>
                  <a:lnTo>
                    <a:pt x="321436" y="49498"/>
                  </a:lnTo>
                  <a:lnTo>
                    <a:pt x="0" y="49498"/>
                  </a:lnTo>
                  <a:close/>
                </a:path>
              </a:pathLst>
            </a:custGeom>
            <a:ln w="9524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2434" y="1920891"/>
            <a:ext cx="733213" cy="11792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just">
              <a:lnSpc>
                <a:spcPct val="118300"/>
              </a:lnSpc>
              <a:spcBef>
                <a:spcPts val="133"/>
              </a:spcBef>
            </a:pPr>
            <a:r>
              <a:rPr sz="1600" spc="-27" dirty="0">
                <a:solidFill>
                  <a:srgbClr val="1A0DAB"/>
                </a:solidFill>
                <a:latin typeface="Tahoma"/>
                <a:cs typeface="Tahoma"/>
              </a:rPr>
              <a:t>Bob’s</a:t>
            </a:r>
            <a:r>
              <a:rPr sz="1600" spc="-47" dirty="0">
                <a:solidFill>
                  <a:srgbClr val="1A0DAB"/>
                </a:solidFill>
                <a:latin typeface="Tahoma"/>
                <a:cs typeface="Tahoma"/>
              </a:rPr>
              <a:t> </a:t>
            </a:r>
            <a:r>
              <a:rPr sz="1600" spc="7" dirty="0">
                <a:solidFill>
                  <a:srgbClr val="1A0DAB"/>
                </a:solidFill>
                <a:latin typeface="Tahoma"/>
                <a:cs typeface="Tahoma"/>
              </a:rPr>
              <a:t>B </a:t>
            </a:r>
            <a:r>
              <a:rPr sz="1600" spc="-13" dirty="0">
                <a:solidFill>
                  <a:srgbClr val="59946B"/>
                </a:solidFill>
                <a:latin typeface="Tahoma"/>
                <a:cs typeface="Tahoma"/>
              </a:rPr>
              <a:t>www.b </a:t>
            </a:r>
            <a:r>
              <a:rPr sz="1600" spc="-47" dirty="0">
                <a:solidFill>
                  <a:srgbClr val="545454"/>
                </a:solidFill>
                <a:latin typeface="Tahoma"/>
                <a:cs typeface="Tahoma"/>
              </a:rPr>
              <a:t>Shop </a:t>
            </a:r>
            <a:r>
              <a:rPr sz="1600" spc="67" dirty="0">
                <a:solidFill>
                  <a:srgbClr val="545454"/>
                </a:solidFill>
                <a:latin typeface="Tahoma"/>
                <a:cs typeface="Tahoma"/>
              </a:rPr>
              <a:t>N </a:t>
            </a:r>
            <a:r>
              <a:rPr sz="1600" spc="-13" dirty="0">
                <a:solidFill>
                  <a:srgbClr val="545454"/>
                </a:solidFill>
                <a:latin typeface="Tahoma"/>
                <a:cs typeface="Tahoma"/>
              </a:rPr>
              <a:t>Receive</a:t>
            </a:r>
            <a:endParaRPr sz="1600" dirty="0">
              <a:latin typeface="Tahoma"/>
              <a:cs typeface="Tahoma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463015" y="1787399"/>
          <a:ext cx="9801856" cy="3224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4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25980">
                <a:tc gridSpan="5">
                  <a:txBody>
                    <a:bodyPr/>
                    <a:lstStyle/>
                    <a:p>
                      <a:pPr marR="1488440">
                        <a:lnSpc>
                          <a:spcPts val="1280"/>
                        </a:lnSpc>
                        <a:spcBef>
                          <a:spcPts val="1120"/>
                        </a:spcBef>
                      </a:pPr>
                      <a:r>
                        <a:rPr sz="1600" spc="-10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ikes</a:t>
                      </a:r>
                      <a:r>
                        <a:rPr sz="1600" spc="-114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Bike</a:t>
                      </a:r>
                      <a:r>
                        <a:rPr sz="1600" spc="-114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Sale</a:t>
                      </a:r>
                      <a:r>
                        <a:rPr sz="1600" spc="-114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600" spc="-110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Free</a:t>
                      </a:r>
                      <a:r>
                        <a:rPr sz="1600" spc="-114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Shipping,</a:t>
                      </a:r>
                      <a:r>
                        <a:rPr sz="1600" spc="-114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Easy</a:t>
                      </a:r>
                      <a:r>
                        <a:rPr sz="1600" spc="-110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1A0DAB"/>
                          </a:solidFill>
                          <a:latin typeface="Tahoma"/>
                          <a:cs typeface="Tahoma"/>
                        </a:rPr>
                        <a:t>Returns </a:t>
                      </a:r>
                      <a:r>
                        <a:rPr sz="1600" spc="-10" dirty="0">
                          <a:solidFill>
                            <a:srgbClr val="59946B"/>
                          </a:solidFill>
                          <a:latin typeface="Tahoma"/>
                          <a:cs typeface="Tahoma"/>
                        </a:rPr>
                        <a:t>bsbikesareawesome.com/FreeShipping/BigSale</a:t>
                      </a:r>
                      <a:r>
                        <a:rPr sz="1600" spc="235" dirty="0">
                          <a:solidFill>
                            <a:srgbClr val="59946B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w</a:t>
                      </a:r>
                      <a:r>
                        <a:rPr sz="1600" spc="-7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For </a:t>
                      </a:r>
                      <a:r>
                        <a:rPr sz="1600" spc="5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All</a:t>
                      </a:r>
                      <a:r>
                        <a:rPr sz="1600" spc="-10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sz="1600" spc="-9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Latest</a:t>
                      </a:r>
                      <a:r>
                        <a:rPr sz="1600" spc="-9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Bikes.</a:t>
                      </a:r>
                      <a:r>
                        <a:rPr sz="1600" spc="-9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Order</a:t>
                      </a:r>
                      <a:r>
                        <a:rPr sz="1600" spc="-9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Today</a:t>
                      </a:r>
                      <a:r>
                        <a:rPr sz="1600" spc="-9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600" spc="18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10%</a:t>
                      </a:r>
                      <a:r>
                        <a:rPr sz="1600" spc="-9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Off</a:t>
                      </a:r>
                      <a:r>
                        <a:rPr sz="1600" spc="-9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Today!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89653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dirty="0">
                          <a:solidFill>
                            <a:srgbClr val="FC4C50"/>
                          </a:solidFill>
                          <a:latin typeface="Tahoma"/>
                          <a:cs typeface="Tahoma"/>
                        </a:rPr>
                        <a:t>Bob’s</a:t>
                      </a:r>
                      <a:r>
                        <a:rPr sz="1600" spc="-120" dirty="0">
                          <a:solidFill>
                            <a:srgbClr val="FC4C5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C4C50"/>
                          </a:solidFill>
                          <a:latin typeface="Tahoma"/>
                          <a:cs typeface="Tahoma"/>
                        </a:rPr>
                        <a:t>Bikes</a:t>
                      </a:r>
                      <a:r>
                        <a:rPr sz="1600" spc="-120" dirty="0">
                          <a:solidFill>
                            <a:srgbClr val="FC4C5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FC4C50"/>
                          </a:solidFill>
                          <a:latin typeface="Tahoma"/>
                          <a:cs typeface="Tahoma"/>
                        </a:rPr>
                        <a:t>Website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9313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Source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931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Medium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931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Campaign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931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2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Term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93133" marB="0">
                    <a:solidFill>
                      <a:srgbClr val="4184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Content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93133" marB="0">
                    <a:solidFill>
                      <a:srgbClr val="4184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627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google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cpc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8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GA</a:t>
                      </a:r>
                      <a:r>
                        <a:rPr sz="1600" spc="-14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Training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2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awesome</a:t>
                      </a:r>
                      <a:r>
                        <a:rPr sz="1600" spc="-8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bikes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Google</a:t>
                      </a:r>
                      <a:r>
                        <a:rPr sz="1600" spc="-1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Analytics</a:t>
                      </a:r>
                      <a:r>
                        <a:rPr sz="1600" spc="-1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Training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70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08231" y="4207845"/>
          <a:ext cx="8790092" cy="106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793">
                <a:tc>
                  <a:txBody>
                    <a:bodyPr/>
                    <a:lstStyle/>
                    <a:p>
                      <a:pPr marL="8636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Source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Medium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Campaign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2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Term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Content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853"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coolbikeblog.com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referral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044002" y="2478834"/>
            <a:ext cx="1462193" cy="590973"/>
          </a:xfrm>
          <a:custGeom>
            <a:avLst/>
            <a:gdLst/>
            <a:ahLst/>
            <a:cxnLst/>
            <a:rect l="l" t="t" r="r" b="b"/>
            <a:pathLst>
              <a:path w="1096645" h="443230">
                <a:moveTo>
                  <a:pt x="874948" y="443098"/>
                </a:moveTo>
                <a:lnTo>
                  <a:pt x="874948" y="332323"/>
                </a:lnTo>
                <a:lnTo>
                  <a:pt x="0" y="332323"/>
                </a:lnTo>
                <a:lnTo>
                  <a:pt x="0" y="110773"/>
                </a:lnTo>
                <a:lnTo>
                  <a:pt x="874948" y="110773"/>
                </a:lnTo>
                <a:lnTo>
                  <a:pt x="874948" y="0"/>
                </a:lnTo>
                <a:lnTo>
                  <a:pt x="1096498" y="221548"/>
                </a:lnTo>
                <a:lnTo>
                  <a:pt x="874948" y="443098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8227632" y="1800100"/>
            <a:ext cx="3042920" cy="34026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93133" rIns="0" bIns="0" rtlCol="0">
            <a:spAutoFit/>
          </a:bodyPr>
          <a:lstStyle/>
          <a:p>
            <a:pPr marL="608738">
              <a:spcBef>
                <a:spcPts val="733"/>
              </a:spcBef>
            </a:pPr>
            <a:r>
              <a:rPr sz="1600" dirty="0">
                <a:solidFill>
                  <a:srgbClr val="FC4C50"/>
                </a:solidFill>
                <a:latin typeface="Tahoma"/>
                <a:cs typeface="Tahoma"/>
              </a:rPr>
              <a:t>Bob’s</a:t>
            </a:r>
            <a:r>
              <a:rPr sz="1600" spc="-160" dirty="0">
                <a:solidFill>
                  <a:srgbClr val="FC4C5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C4C50"/>
                </a:solidFill>
                <a:latin typeface="Tahoma"/>
                <a:cs typeface="Tahoma"/>
              </a:rPr>
              <a:t>Bikes</a:t>
            </a:r>
            <a:r>
              <a:rPr sz="1600" spc="-160" dirty="0">
                <a:solidFill>
                  <a:srgbClr val="FC4C50"/>
                </a:solidFill>
                <a:latin typeface="Tahoma"/>
                <a:cs typeface="Tahoma"/>
              </a:rPr>
              <a:t> </a:t>
            </a:r>
            <a:r>
              <a:rPr sz="1600" spc="-13" dirty="0">
                <a:solidFill>
                  <a:srgbClr val="FC4C50"/>
                </a:solidFill>
                <a:latin typeface="Tahoma"/>
                <a:cs typeface="Tahoma"/>
              </a:rPr>
              <a:t>Website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97279" y="2330416"/>
            <a:ext cx="2903220" cy="1507913"/>
            <a:chOff x="6222959" y="1747811"/>
            <a:chExt cx="2177415" cy="1130935"/>
          </a:xfrm>
        </p:grpSpPr>
        <p:sp>
          <p:nvSpPr>
            <p:cNvPr id="9" name="object 9"/>
            <p:cNvSpPr/>
            <p:nvPr/>
          </p:nvSpPr>
          <p:spPr>
            <a:xfrm>
              <a:off x="6237234" y="2176412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4" h="688339">
                  <a:moveTo>
                    <a:pt x="0" y="343911"/>
                  </a:moveTo>
                  <a:lnTo>
                    <a:pt x="3067" y="300771"/>
                  </a:lnTo>
                  <a:lnTo>
                    <a:pt x="12027" y="259231"/>
                  </a:lnTo>
                  <a:lnTo>
                    <a:pt x="26510" y="219612"/>
                  </a:lnTo>
                  <a:lnTo>
                    <a:pt x="46147" y="182236"/>
                  </a:lnTo>
                  <a:lnTo>
                    <a:pt x="70565" y="147426"/>
                  </a:lnTo>
                  <a:lnTo>
                    <a:pt x="99400" y="115505"/>
                  </a:lnTo>
                  <a:lnTo>
                    <a:pt x="132281" y="86794"/>
                  </a:lnTo>
                  <a:lnTo>
                    <a:pt x="168838" y="61616"/>
                  </a:lnTo>
                  <a:lnTo>
                    <a:pt x="208704" y="40293"/>
                  </a:lnTo>
                  <a:lnTo>
                    <a:pt x="251508" y="23148"/>
                  </a:lnTo>
                  <a:lnTo>
                    <a:pt x="296881" y="10502"/>
                  </a:lnTo>
                  <a:lnTo>
                    <a:pt x="344455" y="2678"/>
                  </a:lnTo>
                  <a:lnTo>
                    <a:pt x="393860" y="0"/>
                  </a:lnTo>
                  <a:lnTo>
                    <a:pt x="443266" y="2678"/>
                  </a:lnTo>
                  <a:lnTo>
                    <a:pt x="490839" y="10502"/>
                  </a:lnTo>
                  <a:lnTo>
                    <a:pt x="536212" y="23148"/>
                  </a:lnTo>
                  <a:lnTo>
                    <a:pt x="579016" y="40293"/>
                  </a:lnTo>
                  <a:lnTo>
                    <a:pt x="618881" y="61616"/>
                  </a:lnTo>
                  <a:lnTo>
                    <a:pt x="655439" y="86794"/>
                  </a:lnTo>
                  <a:lnTo>
                    <a:pt x="688320" y="115505"/>
                  </a:lnTo>
                  <a:lnTo>
                    <a:pt x="717155" y="147426"/>
                  </a:lnTo>
                  <a:lnTo>
                    <a:pt x="741574" y="182236"/>
                  </a:lnTo>
                  <a:lnTo>
                    <a:pt x="761210" y="219612"/>
                  </a:lnTo>
                  <a:lnTo>
                    <a:pt x="775692" y="259231"/>
                  </a:lnTo>
                  <a:lnTo>
                    <a:pt x="784652" y="300771"/>
                  </a:lnTo>
                  <a:lnTo>
                    <a:pt x="787721" y="343911"/>
                  </a:lnTo>
                  <a:lnTo>
                    <a:pt x="784652" y="387051"/>
                  </a:lnTo>
                  <a:lnTo>
                    <a:pt x="775692" y="428591"/>
                  </a:lnTo>
                  <a:lnTo>
                    <a:pt x="761210" y="468210"/>
                  </a:lnTo>
                  <a:lnTo>
                    <a:pt x="741574" y="505586"/>
                  </a:lnTo>
                  <a:lnTo>
                    <a:pt x="717155" y="540396"/>
                  </a:lnTo>
                  <a:lnTo>
                    <a:pt x="688320" y="572317"/>
                  </a:lnTo>
                  <a:lnTo>
                    <a:pt x="655439" y="601028"/>
                  </a:lnTo>
                  <a:lnTo>
                    <a:pt x="618881" y="626206"/>
                  </a:lnTo>
                  <a:lnTo>
                    <a:pt x="579016" y="647529"/>
                  </a:lnTo>
                  <a:lnTo>
                    <a:pt x="536212" y="664674"/>
                  </a:lnTo>
                  <a:lnTo>
                    <a:pt x="490839" y="677320"/>
                  </a:lnTo>
                  <a:lnTo>
                    <a:pt x="443266" y="685144"/>
                  </a:lnTo>
                  <a:lnTo>
                    <a:pt x="393860" y="687823"/>
                  </a:lnTo>
                  <a:lnTo>
                    <a:pt x="344455" y="685144"/>
                  </a:lnTo>
                  <a:lnTo>
                    <a:pt x="296881" y="677320"/>
                  </a:lnTo>
                  <a:lnTo>
                    <a:pt x="251508" y="664674"/>
                  </a:lnTo>
                  <a:lnTo>
                    <a:pt x="208704" y="647529"/>
                  </a:lnTo>
                  <a:lnTo>
                    <a:pt x="168838" y="626206"/>
                  </a:lnTo>
                  <a:lnTo>
                    <a:pt x="132281" y="601028"/>
                  </a:lnTo>
                  <a:lnTo>
                    <a:pt x="99400" y="572317"/>
                  </a:lnTo>
                  <a:lnTo>
                    <a:pt x="70565" y="540396"/>
                  </a:lnTo>
                  <a:lnTo>
                    <a:pt x="46147" y="505586"/>
                  </a:lnTo>
                  <a:lnTo>
                    <a:pt x="26510" y="468210"/>
                  </a:lnTo>
                  <a:lnTo>
                    <a:pt x="12027" y="428591"/>
                  </a:lnTo>
                  <a:lnTo>
                    <a:pt x="3067" y="387051"/>
                  </a:lnTo>
                  <a:lnTo>
                    <a:pt x="0" y="343911"/>
                  </a:lnTo>
                  <a:close/>
                </a:path>
              </a:pathLst>
            </a:custGeom>
            <a:ln w="28549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592105" y="1760499"/>
              <a:ext cx="1155700" cy="780415"/>
            </a:xfrm>
            <a:custGeom>
              <a:avLst/>
              <a:gdLst/>
              <a:ahLst/>
              <a:cxnLst/>
              <a:rect l="l" t="t" r="r" b="b"/>
              <a:pathLst>
                <a:path w="1155700" h="780414">
                  <a:moveTo>
                    <a:pt x="313748" y="49580"/>
                  </a:moveTo>
                  <a:lnTo>
                    <a:pt x="343978" y="179405"/>
                  </a:lnTo>
                </a:path>
                <a:path w="1155700" h="780414">
                  <a:moveTo>
                    <a:pt x="0" y="780191"/>
                  </a:moveTo>
                  <a:lnTo>
                    <a:pt x="339825" y="183491"/>
                  </a:lnTo>
                  <a:lnTo>
                    <a:pt x="679651" y="780191"/>
                  </a:lnTo>
                  <a:lnTo>
                    <a:pt x="0" y="780191"/>
                  </a:lnTo>
                  <a:close/>
                </a:path>
                <a:path w="1155700" h="780414">
                  <a:moveTo>
                    <a:pt x="1155648" y="182182"/>
                  </a:moveTo>
                  <a:lnTo>
                    <a:pt x="1076044" y="49657"/>
                  </a:lnTo>
                </a:path>
                <a:path w="1155700" h="780414">
                  <a:moveTo>
                    <a:pt x="896523" y="0"/>
                  </a:moveTo>
                  <a:lnTo>
                    <a:pt x="1085958" y="49048"/>
                  </a:lnTo>
                </a:path>
                <a:path w="1155700" h="780414">
                  <a:moveTo>
                    <a:pt x="339866" y="183491"/>
                  </a:moveTo>
                  <a:lnTo>
                    <a:pt x="1155551" y="183491"/>
                  </a:lnTo>
                </a:path>
              </a:pathLst>
            </a:custGeom>
            <a:ln w="25374">
              <a:solidFill>
                <a:srgbClr val="3881B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8298" y="2175953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4" h="688339">
                  <a:moveTo>
                    <a:pt x="0" y="343911"/>
                  </a:moveTo>
                  <a:lnTo>
                    <a:pt x="3067" y="300771"/>
                  </a:lnTo>
                  <a:lnTo>
                    <a:pt x="12027" y="259231"/>
                  </a:lnTo>
                  <a:lnTo>
                    <a:pt x="26510" y="219612"/>
                  </a:lnTo>
                  <a:lnTo>
                    <a:pt x="46145" y="182236"/>
                  </a:lnTo>
                  <a:lnTo>
                    <a:pt x="70565" y="147426"/>
                  </a:lnTo>
                  <a:lnTo>
                    <a:pt x="99400" y="115505"/>
                  </a:lnTo>
                  <a:lnTo>
                    <a:pt x="132281" y="86794"/>
                  </a:lnTo>
                  <a:lnTo>
                    <a:pt x="168838" y="61616"/>
                  </a:lnTo>
                  <a:lnTo>
                    <a:pt x="208703" y="40293"/>
                  </a:lnTo>
                  <a:lnTo>
                    <a:pt x="251507" y="23148"/>
                  </a:lnTo>
                  <a:lnTo>
                    <a:pt x="296881" y="10502"/>
                  </a:lnTo>
                  <a:lnTo>
                    <a:pt x="344454" y="2678"/>
                  </a:lnTo>
                  <a:lnTo>
                    <a:pt x="393858" y="0"/>
                  </a:lnTo>
                  <a:lnTo>
                    <a:pt x="443265" y="2678"/>
                  </a:lnTo>
                  <a:lnTo>
                    <a:pt x="490838" y="10502"/>
                  </a:lnTo>
                  <a:lnTo>
                    <a:pt x="536212" y="23148"/>
                  </a:lnTo>
                  <a:lnTo>
                    <a:pt x="579015" y="40293"/>
                  </a:lnTo>
                  <a:lnTo>
                    <a:pt x="618881" y="61616"/>
                  </a:lnTo>
                  <a:lnTo>
                    <a:pt x="655438" y="86794"/>
                  </a:lnTo>
                  <a:lnTo>
                    <a:pt x="688319" y="115505"/>
                  </a:lnTo>
                  <a:lnTo>
                    <a:pt x="717154" y="147426"/>
                  </a:lnTo>
                  <a:lnTo>
                    <a:pt x="741574" y="182236"/>
                  </a:lnTo>
                  <a:lnTo>
                    <a:pt x="761210" y="219612"/>
                  </a:lnTo>
                  <a:lnTo>
                    <a:pt x="775692" y="259231"/>
                  </a:lnTo>
                  <a:lnTo>
                    <a:pt x="784652" y="300771"/>
                  </a:lnTo>
                  <a:lnTo>
                    <a:pt x="787721" y="343911"/>
                  </a:lnTo>
                  <a:lnTo>
                    <a:pt x="784652" y="387051"/>
                  </a:lnTo>
                  <a:lnTo>
                    <a:pt x="775692" y="428591"/>
                  </a:lnTo>
                  <a:lnTo>
                    <a:pt x="761210" y="468210"/>
                  </a:lnTo>
                  <a:lnTo>
                    <a:pt x="741574" y="505586"/>
                  </a:lnTo>
                  <a:lnTo>
                    <a:pt x="717154" y="540396"/>
                  </a:lnTo>
                  <a:lnTo>
                    <a:pt x="688319" y="572317"/>
                  </a:lnTo>
                  <a:lnTo>
                    <a:pt x="655438" y="601028"/>
                  </a:lnTo>
                  <a:lnTo>
                    <a:pt x="618881" y="626206"/>
                  </a:lnTo>
                  <a:lnTo>
                    <a:pt x="579015" y="647529"/>
                  </a:lnTo>
                  <a:lnTo>
                    <a:pt x="536212" y="664674"/>
                  </a:lnTo>
                  <a:lnTo>
                    <a:pt x="490838" y="677320"/>
                  </a:lnTo>
                  <a:lnTo>
                    <a:pt x="443265" y="685144"/>
                  </a:lnTo>
                  <a:lnTo>
                    <a:pt x="393858" y="687823"/>
                  </a:lnTo>
                  <a:lnTo>
                    <a:pt x="344454" y="685144"/>
                  </a:lnTo>
                  <a:lnTo>
                    <a:pt x="296881" y="677320"/>
                  </a:lnTo>
                  <a:lnTo>
                    <a:pt x="251507" y="664674"/>
                  </a:lnTo>
                  <a:lnTo>
                    <a:pt x="208703" y="647529"/>
                  </a:lnTo>
                  <a:lnTo>
                    <a:pt x="168838" y="626206"/>
                  </a:lnTo>
                  <a:lnTo>
                    <a:pt x="132281" y="601028"/>
                  </a:lnTo>
                  <a:lnTo>
                    <a:pt x="99400" y="572317"/>
                  </a:lnTo>
                  <a:lnTo>
                    <a:pt x="70565" y="540396"/>
                  </a:lnTo>
                  <a:lnTo>
                    <a:pt x="46145" y="505586"/>
                  </a:lnTo>
                  <a:lnTo>
                    <a:pt x="26510" y="468210"/>
                  </a:lnTo>
                  <a:lnTo>
                    <a:pt x="12027" y="428591"/>
                  </a:lnTo>
                  <a:lnTo>
                    <a:pt x="3067" y="387051"/>
                  </a:lnTo>
                  <a:lnTo>
                    <a:pt x="0" y="343911"/>
                  </a:lnTo>
                  <a:close/>
                </a:path>
              </a:pathLst>
            </a:custGeom>
            <a:ln w="28549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1841" y="1943992"/>
              <a:ext cx="700405" cy="596900"/>
            </a:xfrm>
            <a:custGeom>
              <a:avLst/>
              <a:gdLst/>
              <a:ahLst/>
              <a:cxnLst/>
              <a:rect l="l" t="t" r="r" b="b"/>
              <a:pathLst>
                <a:path w="700404" h="596900">
                  <a:moveTo>
                    <a:pt x="0" y="596733"/>
                  </a:moveTo>
                  <a:lnTo>
                    <a:pt x="466032" y="114333"/>
                  </a:lnTo>
                </a:path>
                <a:path w="700404" h="596900">
                  <a:moveTo>
                    <a:pt x="475223" y="0"/>
                  </a:moveTo>
                  <a:lnTo>
                    <a:pt x="475223" y="114298"/>
                  </a:lnTo>
                </a:path>
                <a:path w="700404" h="596900">
                  <a:moveTo>
                    <a:pt x="611012" y="464109"/>
                  </a:moveTo>
                  <a:lnTo>
                    <a:pt x="475988" y="114234"/>
                  </a:lnTo>
                </a:path>
                <a:path w="700404" h="596900">
                  <a:moveTo>
                    <a:pt x="605674" y="462628"/>
                  </a:moveTo>
                  <a:lnTo>
                    <a:pt x="700392" y="567028"/>
                  </a:lnTo>
                </a:path>
              </a:pathLst>
            </a:custGeom>
            <a:ln w="25374">
              <a:solidFill>
                <a:srgbClr val="3881B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5418" y="1760499"/>
              <a:ext cx="321436" cy="49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75417" y="1760499"/>
              <a:ext cx="321945" cy="49530"/>
            </a:xfrm>
            <a:custGeom>
              <a:avLst/>
              <a:gdLst/>
              <a:ahLst/>
              <a:cxnLst/>
              <a:rect l="l" t="t" r="r" b="b"/>
              <a:pathLst>
                <a:path w="321945" h="49530">
                  <a:moveTo>
                    <a:pt x="0" y="49498"/>
                  </a:moveTo>
                  <a:lnTo>
                    <a:pt x="0" y="0"/>
                  </a:lnTo>
                  <a:lnTo>
                    <a:pt x="321436" y="49498"/>
                  </a:lnTo>
                  <a:lnTo>
                    <a:pt x="0" y="49498"/>
                  </a:lnTo>
                  <a:close/>
                </a:path>
              </a:pathLst>
            </a:custGeom>
            <a:ln w="9524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8818" y="5277061"/>
            <a:ext cx="8788495" cy="113073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101100" y="1800100"/>
            <a:ext cx="3042920" cy="34026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93133" rIns="0" bIns="0" rtlCol="0">
            <a:spAutoFit/>
          </a:bodyPr>
          <a:lstStyle/>
          <a:p>
            <a:pPr marL="863578">
              <a:spcBef>
                <a:spcPts val="733"/>
              </a:spcBef>
            </a:pPr>
            <a:r>
              <a:rPr sz="1600" dirty="0">
                <a:solidFill>
                  <a:srgbClr val="FC4C50"/>
                </a:solidFill>
                <a:latin typeface="Tahoma"/>
                <a:cs typeface="Tahoma"/>
              </a:rPr>
              <a:t>Cool</a:t>
            </a:r>
            <a:r>
              <a:rPr sz="1600" spc="-47" dirty="0">
                <a:solidFill>
                  <a:srgbClr val="FC4C5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C4C50"/>
                </a:solidFill>
                <a:latin typeface="Tahoma"/>
                <a:cs typeface="Tahoma"/>
              </a:rPr>
              <a:t>Bike</a:t>
            </a:r>
            <a:r>
              <a:rPr sz="1600" spc="-47" dirty="0">
                <a:solidFill>
                  <a:srgbClr val="FC4C50"/>
                </a:solidFill>
                <a:latin typeface="Tahoma"/>
                <a:cs typeface="Tahoma"/>
              </a:rPr>
              <a:t> </a:t>
            </a:r>
            <a:r>
              <a:rPr sz="1600" spc="-27" dirty="0">
                <a:solidFill>
                  <a:srgbClr val="FC4C50"/>
                </a:solidFill>
                <a:latin typeface="Tahoma"/>
                <a:cs typeface="Tahoma"/>
              </a:rPr>
              <a:t>Blog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70746" y="2330416"/>
            <a:ext cx="2903220" cy="1507913"/>
            <a:chOff x="1628059" y="1747811"/>
            <a:chExt cx="2177415" cy="1130935"/>
          </a:xfrm>
        </p:grpSpPr>
        <p:sp>
          <p:nvSpPr>
            <p:cNvPr id="18" name="object 18"/>
            <p:cNvSpPr/>
            <p:nvPr/>
          </p:nvSpPr>
          <p:spPr>
            <a:xfrm>
              <a:off x="3003398" y="2176412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5" h="688339">
                  <a:moveTo>
                    <a:pt x="787721" y="343911"/>
                  </a:moveTo>
                  <a:lnTo>
                    <a:pt x="784653" y="300771"/>
                  </a:lnTo>
                  <a:lnTo>
                    <a:pt x="775692" y="259231"/>
                  </a:lnTo>
                  <a:lnTo>
                    <a:pt x="761210" y="219612"/>
                  </a:lnTo>
                  <a:lnTo>
                    <a:pt x="741574" y="182236"/>
                  </a:lnTo>
                  <a:lnTo>
                    <a:pt x="717155" y="147426"/>
                  </a:lnTo>
                  <a:lnTo>
                    <a:pt x="688319" y="115505"/>
                  </a:lnTo>
                  <a:lnTo>
                    <a:pt x="655439" y="86794"/>
                  </a:lnTo>
                  <a:lnTo>
                    <a:pt x="618881" y="61616"/>
                  </a:lnTo>
                  <a:lnTo>
                    <a:pt x="579016" y="40293"/>
                  </a:lnTo>
                  <a:lnTo>
                    <a:pt x="536212" y="23148"/>
                  </a:lnTo>
                  <a:lnTo>
                    <a:pt x="490839" y="10502"/>
                  </a:lnTo>
                  <a:lnTo>
                    <a:pt x="443266" y="2678"/>
                  </a:lnTo>
                  <a:lnTo>
                    <a:pt x="393860" y="0"/>
                  </a:lnTo>
                  <a:lnTo>
                    <a:pt x="344455" y="2678"/>
                  </a:lnTo>
                  <a:lnTo>
                    <a:pt x="296881" y="10502"/>
                  </a:lnTo>
                  <a:lnTo>
                    <a:pt x="251507" y="23148"/>
                  </a:lnTo>
                  <a:lnTo>
                    <a:pt x="208704" y="40293"/>
                  </a:lnTo>
                  <a:lnTo>
                    <a:pt x="168839" y="61616"/>
                  </a:lnTo>
                  <a:lnTo>
                    <a:pt x="132282" y="86794"/>
                  </a:lnTo>
                  <a:lnTo>
                    <a:pt x="99400" y="115505"/>
                  </a:lnTo>
                  <a:lnTo>
                    <a:pt x="70565" y="147426"/>
                  </a:lnTo>
                  <a:lnTo>
                    <a:pt x="46146" y="182236"/>
                  </a:lnTo>
                  <a:lnTo>
                    <a:pt x="26510" y="219612"/>
                  </a:lnTo>
                  <a:lnTo>
                    <a:pt x="12027" y="259231"/>
                  </a:lnTo>
                  <a:lnTo>
                    <a:pt x="3067" y="300771"/>
                  </a:lnTo>
                  <a:lnTo>
                    <a:pt x="0" y="343911"/>
                  </a:lnTo>
                  <a:lnTo>
                    <a:pt x="3067" y="387051"/>
                  </a:lnTo>
                  <a:lnTo>
                    <a:pt x="12027" y="428591"/>
                  </a:lnTo>
                  <a:lnTo>
                    <a:pt x="26510" y="468210"/>
                  </a:lnTo>
                  <a:lnTo>
                    <a:pt x="46146" y="505586"/>
                  </a:lnTo>
                  <a:lnTo>
                    <a:pt x="70565" y="540396"/>
                  </a:lnTo>
                  <a:lnTo>
                    <a:pt x="99400" y="572317"/>
                  </a:lnTo>
                  <a:lnTo>
                    <a:pt x="132282" y="601028"/>
                  </a:lnTo>
                  <a:lnTo>
                    <a:pt x="168839" y="626206"/>
                  </a:lnTo>
                  <a:lnTo>
                    <a:pt x="208704" y="647529"/>
                  </a:lnTo>
                  <a:lnTo>
                    <a:pt x="251507" y="664674"/>
                  </a:lnTo>
                  <a:lnTo>
                    <a:pt x="296881" y="677320"/>
                  </a:lnTo>
                  <a:lnTo>
                    <a:pt x="344455" y="685144"/>
                  </a:lnTo>
                  <a:lnTo>
                    <a:pt x="393860" y="687823"/>
                  </a:lnTo>
                  <a:lnTo>
                    <a:pt x="443266" y="685144"/>
                  </a:lnTo>
                  <a:lnTo>
                    <a:pt x="490839" y="677320"/>
                  </a:lnTo>
                  <a:lnTo>
                    <a:pt x="536212" y="664674"/>
                  </a:lnTo>
                  <a:lnTo>
                    <a:pt x="579016" y="647529"/>
                  </a:lnTo>
                  <a:lnTo>
                    <a:pt x="618881" y="626206"/>
                  </a:lnTo>
                  <a:lnTo>
                    <a:pt x="655439" y="601028"/>
                  </a:lnTo>
                  <a:lnTo>
                    <a:pt x="688319" y="572317"/>
                  </a:lnTo>
                  <a:lnTo>
                    <a:pt x="717155" y="540396"/>
                  </a:lnTo>
                  <a:lnTo>
                    <a:pt x="741574" y="505586"/>
                  </a:lnTo>
                  <a:lnTo>
                    <a:pt x="761210" y="468210"/>
                  </a:lnTo>
                  <a:lnTo>
                    <a:pt x="775692" y="428591"/>
                  </a:lnTo>
                  <a:lnTo>
                    <a:pt x="784653" y="387051"/>
                  </a:lnTo>
                  <a:lnTo>
                    <a:pt x="787721" y="343911"/>
                  </a:lnTo>
                  <a:close/>
                </a:path>
              </a:pathLst>
            </a:custGeom>
            <a:ln w="28549">
              <a:solidFill>
                <a:srgbClr val="7A60A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0600" y="1760499"/>
              <a:ext cx="1155700" cy="780415"/>
            </a:xfrm>
            <a:custGeom>
              <a:avLst/>
              <a:gdLst/>
              <a:ahLst/>
              <a:cxnLst/>
              <a:rect l="l" t="t" r="r" b="b"/>
              <a:pathLst>
                <a:path w="1155700" h="780414">
                  <a:moveTo>
                    <a:pt x="841898" y="49580"/>
                  </a:moveTo>
                  <a:lnTo>
                    <a:pt x="811669" y="179405"/>
                  </a:lnTo>
                </a:path>
                <a:path w="1155700" h="780414">
                  <a:moveTo>
                    <a:pt x="1155648" y="780191"/>
                  </a:moveTo>
                  <a:lnTo>
                    <a:pt x="815822" y="183491"/>
                  </a:lnTo>
                  <a:lnTo>
                    <a:pt x="475995" y="780191"/>
                  </a:lnTo>
                  <a:lnTo>
                    <a:pt x="1155648" y="780191"/>
                  </a:lnTo>
                  <a:close/>
                </a:path>
                <a:path w="1155700" h="780414">
                  <a:moveTo>
                    <a:pt x="0" y="182182"/>
                  </a:moveTo>
                  <a:lnTo>
                    <a:pt x="79602" y="49657"/>
                  </a:lnTo>
                </a:path>
                <a:path w="1155700" h="780414">
                  <a:moveTo>
                    <a:pt x="259124" y="0"/>
                  </a:moveTo>
                  <a:lnTo>
                    <a:pt x="69688" y="49048"/>
                  </a:lnTo>
                </a:path>
                <a:path w="1155700" h="780414">
                  <a:moveTo>
                    <a:pt x="815780" y="183491"/>
                  </a:moveTo>
                  <a:lnTo>
                    <a:pt x="95" y="183491"/>
                  </a:lnTo>
                </a:path>
              </a:pathLst>
            </a:custGeom>
            <a:ln w="25374">
              <a:solidFill>
                <a:srgbClr val="7A60A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2334" y="2175953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5" h="688339">
                  <a:moveTo>
                    <a:pt x="787721" y="343911"/>
                  </a:moveTo>
                  <a:lnTo>
                    <a:pt x="784652" y="300771"/>
                  </a:lnTo>
                  <a:lnTo>
                    <a:pt x="775692" y="259231"/>
                  </a:lnTo>
                  <a:lnTo>
                    <a:pt x="761210" y="219612"/>
                  </a:lnTo>
                  <a:lnTo>
                    <a:pt x="741574" y="182236"/>
                  </a:lnTo>
                  <a:lnTo>
                    <a:pt x="717154" y="147426"/>
                  </a:lnTo>
                  <a:lnTo>
                    <a:pt x="688319" y="115505"/>
                  </a:lnTo>
                  <a:lnTo>
                    <a:pt x="655439" y="86794"/>
                  </a:lnTo>
                  <a:lnTo>
                    <a:pt x="618881" y="61616"/>
                  </a:lnTo>
                  <a:lnTo>
                    <a:pt x="579016" y="40293"/>
                  </a:lnTo>
                  <a:lnTo>
                    <a:pt x="536212" y="23148"/>
                  </a:lnTo>
                  <a:lnTo>
                    <a:pt x="490839" y="10502"/>
                  </a:lnTo>
                  <a:lnTo>
                    <a:pt x="443265" y="2678"/>
                  </a:lnTo>
                  <a:lnTo>
                    <a:pt x="393860" y="0"/>
                  </a:lnTo>
                  <a:lnTo>
                    <a:pt x="344455" y="2678"/>
                  </a:lnTo>
                  <a:lnTo>
                    <a:pt x="296881" y="10502"/>
                  </a:lnTo>
                  <a:lnTo>
                    <a:pt x="251507" y="23148"/>
                  </a:lnTo>
                  <a:lnTo>
                    <a:pt x="208704" y="40293"/>
                  </a:lnTo>
                  <a:lnTo>
                    <a:pt x="168838" y="61616"/>
                  </a:lnTo>
                  <a:lnTo>
                    <a:pt x="132281" y="86794"/>
                  </a:lnTo>
                  <a:lnTo>
                    <a:pt x="99400" y="115505"/>
                  </a:lnTo>
                  <a:lnTo>
                    <a:pt x="70565" y="147426"/>
                  </a:lnTo>
                  <a:lnTo>
                    <a:pt x="46146" y="182236"/>
                  </a:lnTo>
                  <a:lnTo>
                    <a:pt x="26510" y="219612"/>
                  </a:lnTo>
                  <a:lnTo>
                    <a:pt x="12027" y="259231"/>
                  </a:lnTo>
                  <a:lnTo>
                    <a:pt x="3067" y="300771"/>
                  </a:lnTo>
                  <a:lnTo>
                    <a:pt x="0" y="343911"/>
                  </a:lnTo>
                  <a:lnTo>
                    <a:pt x="3067" y="387051"/>
                  </a:lnTo>
                  <a:lnTo>
                    <a:pt x="12027" y="428591"/>
                  </a:lnTo>
                  <a:lnTo>
                    <a:pt x="26510" y="468210"/>
                  </a:lnTo>
                  <a:lnTo>
                    <a:pt x="46146" y="505586"/>
                  </a:lnTo>
                  <a:lnTo>
                    <a:pt x="70565" y="540396"/>
                  </a:lnTo>
                  <a:lnTo>
                    <a:pt x="99400" y="572317"/>
                  </a:lnTo>
                  <a:lnTo>
                    <a:pt x="132281" y="601028"/>
                  </a:lnTo>
                  <a:lnTo>
                    <a:pt x="168838" y="626206"/>
                  </a:lnTo>
                  <a:lnTo>
                    <a:pt x="208704" y="647529"/>
                  </a:lnTo>
                  <a:lnTo>
                    <a:pt x="251507" y="664674"/>
                  </a:lnTo>
                  <a:lnTo>
                    <a:pt x="296881" y="677320"/>
                  </a:lnTo>
                  <a:lnTo>
                    <a:pt x="344455" y="685144"/>
                  </a:lnTo>
                  <a:lnTo>
                    <a:pt x="393860" y="687823"/>
                  </a:lnTo>
                  <a:lnTo>
                    <a:pt x="443265" y="685144"/>
                  </a:lnTo>
                  <a:lnTo>
                    <a:pt x="490839" y="677320"/>
                  </a:lnTo>
                  <a:lnTo>
                    <a:pt x="536212" y="664674"/>
                  </a:lnTo>
                  <a:lnTo>
                    <a:pt x="579016" y="647529"/>
                  </a:lnTo>
                  <a:lnTo>
                    <a:pt x="618881" y="626206"/>
                  </a:lnTo>
                  <a:lnTo>
                    <a:pt x="655439" y="601028"/>
                  </a:lnTo>
                  <a:lnTo>
                    <a:pt x="688319" y="572317"/>
                  </a:lnTo>
                  <a:lnTo>
                    <a:pt x="717154" y="540396"/>
                  </a:lnTo>
                  <a:lnTo>
                    <a:pt x="741574" y="505586"/>
                  </a:lnTo>
                  <a:lnTo>
                    <a:pt x="761210" y="468210"/>
                  </a:lnTo>
                  <a:lnTo>
                    <a:pt x="775692" y="428591"/>
                  </a:lnTo>
                  <a:lnTo>
                    <a:pt x="784652" y="387051"/>
                  </a:lnTo>
                  <a:lnTo>
                    <a:pt x="787721" y="343911"/>
                  </a:lnTo>
                  <a:close/>
                </a:path>
              </a:pathLst>
            </a:custGeom>
            <a:ln w="28549">
              <a:solidFill>
                <a:srgbClr val="7A60A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056120" y="1943992"/>
              <a:ext cx="700405" cy="596900"/>
            </a:xfrm>
            <a:custGeom>
              <a:avLst/>
              <a:gdLst/>
              <a:ahLst/>
              <a:cxnLst/>
              <a:rect l="l" t="t" r="r" b="b"/>
              <a:pathLst>
                <a:path w="700405" h="596900">
                  <a:moveTo>
                    <a:pt x="700392" y="596733"/>
                  </a:moveTo>
                  <a:lnTo>
                    <a:pt x="234359" y="114333"/>
                  </a:lnTo>
                </a:path>
                <a:path w="700405" h="596900">
                  <a:moveTo>
                    <a:pt x="225167" y="0"/>
                  </a:moveTo>
                  <a:lnTo>
                    <a:pt x="225167" y="114298"/>
                  </a:lnTo>
                </a:path>
                <a:path w="700405" h="596900">
                  <a:moveTo>
                    <a:pt x="89379" y="464109"/>
                  </a:moveTo>
                  <a:lnTo>
                    <a:pt x="224402" y="114234"/>
                  </a:lnTo>
                </a:path>
                <a:path w="700405" h="596900">
                  <a:moveTo>
                    <a:pt x="94717" y="462628"/>
                  </a:moveTo>
                  <a:lnTo>
                    <a:pt x="0" y="567028"/>
                  </a:lnTo>
                </a:path>
              </a:pathLst>
            </a:custGeom>
            <a:ln w="25374">
              <a:solidFill>
                <a:srgbClr val="7A60A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1499" y="1760499"/>
              <a:ext cx="321945" cy="49530"/>
            </a:xfrm>
            <a:custGeom>
              <a:avLst/>
              <a:gdLst/>
              <a:ahLst/>
              <a:cxnLst/>
              <a:rect l="l" t="t" r="r" b="b"/>
              <a:pathLst>
                <a:path w="321945" h="49530">
                  <a:moveTo>
                    <a:pt x="321436" y="49498"/>
                  </a:moveTo>
                  <a:lnTo>
                    <a:pt x="0" y="49498"/>
                  </a:lnTo>
                  <a:lnTo>
                    <a:pt x="321436" y="0"/>
                  </a:lnTo>
                  <a:lnTo>
                    <a:pt x="321436" y="49498"/>
                  </a:lnTo>
                  <a:close/>
                </a:path>
              </a:pathLst>
            </a:custGeom>
            <a:solidFill>
              <a:srgbClr val="7A60A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931499" y="1760499"/>
              <a:ext cx="321945" cy="49530"/>
            </a:xfrm>
            <a:custGeom>
              <a:avLst/>
              <a:gdLst/>
              <a:ahLst/>
              <a:cxnLst/>
              <a:rect l="l" t="t" r="r" b="b"/>
              <a:pathLst>
                <a:path w="321945" h="49530">
                  <a:moveTo>
                    <a:pt x="321436" y="49498"/>
                  </a:moveTo>
                  <a:lnTo>
                    <a:pt x="321436" y="0"/>
                  </a:lnTo>
                  <a:lnTo>
                    <a:pt x="0" y="49498"/>
                  </a:lnTo>
                  <a:lnTo>
                    <a:pt x="321436" y="49498"/>
                  </a:lnTo>
                  <a:close/>
                </a:path>
              </a:pathLst>
            </a:custGeom>
            <a:ln w="9524">
              <a:solidFill>
                <a:srgbClr val="7A60A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6565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45864" y="4027511"/>
          <a:ext cx="8912856" cy="106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793">
                <a:tc>
                  <a:txBody>
                    <a:bodyPr/>
                    <a:lstStyle/>
                    <a:p>
                      <a:pPr marR="45085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Source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Medium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Campaign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2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Term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10" dirty="0">
                          <a:solidFill>
                            <a:srgbClr val="44A9F6"/>
                          </a:solidFill>
                          <a:latin typeface="Tahoma"/>
                          <a:cs typeface="Tahoma"/>
                        </a:rPr>
                        <a:t>Content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7733" marB="0">
                    <a:solidFill>
                      <a:srgbClr val="418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853">
                <a:tc>
                  <a:txBody>
                    <a:bodyPr/>
                    <a:lstStyle/>
                    <a:p>
                      <a:pPr marR="488315" algn="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direct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255904" algn="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(none)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033" marB="0">
                    <a:solidFill>
                      <a:srgbClr val="DBE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127785" y="2112434"/>
            <a:ext cx="1462193" cy="590973"/>
          </a:xfrm>
          <a:custGeom>
            <a:avLst/>
            <a:gdLst/>
            <a:ahLst/>
            <a:cxnLst/>
            <a:rect l="l" t="t" r="r" b="b"/>
            <a:pathLst>
              <a:path w="1096645" h="443230">
                <a:moveTo>
                  <a:pt x="874948" y="443098"/>
                </a:moveTo>
                <a:lnTo>
                  <a:pt x="874948" y="332323"/>
                </a:lnTo>
                <a:lnTo>
                  <a:pt x="0" y="332323"/>
                </a:lnTo>
                <a:lnTo>
                  <a:pt x="0" y="110773"/>
                </a:lnTo>
                <a:lnTo>
                  <a:pt x="874948" y="110773"/>
                </a:lnTo>
                <a:lnTo>
                  <a:pt x="874948" y="0"/>
                </a:lnTo>
                <a:lnTo>
                  <a:pt x="1096498" y="221548"/>
                </a:lnTo>
                <a:lnTo>
                  <a:pt x="874948" y="443098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8227632" y="1800100"/>
            <a:ext cx="3042920" cy="34026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93133" rIns="0" bIns="0" rtlCol="0">
            <a:spAutoFit/>
          </a:bodyPr>
          <a:lstStyle/>
          <a:p>
            <a:pPr marL="608738">
              <a:spcBef>
                <a:spcPts val="733"/>
              </a:spcBef>
            </a:pPr>
            <a:r>
              <a:rPr sz="1600" dirty="0">
                <a:solidFill>
                  <a:srgbClr val="FC4C50"/>
                </a:solidFill>
                <a:latin typeface="Tahoma"/>
                <a:cs typeface="Tahoma"/>
              </a:rPr>
              <a:t>Bob’s</a:t>
            </a:r>
            <a:r>
              <a:rPr sz="1600" spc="-160" dirty="0">
                <a:solidFill>
                  <a:srgbClr val="FC4C5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C4C50"/>
                </a:solidFill>
                <a:latin typeface="Tahoma"/>
                <a:cs typeface="Tahoma"/>
              </a:rPr>
              <a:t>Bikes</a:t>
            </a:r>
            <a:r>
              <a:rPr sz="1600" spc="-160" dirty="0">
                <a:solidFill>
                  <a:srgbClr val="FC4C50"/>
                </a:solidFill>
                <a:latin typeface="Tahoma"/>
                <a:cs typeface="Tahoma"/>
              </a:rPr>
              <a:t> </a:t>
            </a:r>
            <a:r>
              <a:rPr sz="1600" spc="-13" dirty="0">
                <a:solidFill>
                  <a:srgbClr val="FC4C50"/>
                </a:solidFill>
                <a:latin typeface="Tahoma"/>
                <a:cs typeface="Tahoma"/>
              </a:rPr>
              <a:t>Website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97279" y="2330416"/>
            <a:ext cx="2903220" cy="1507913"/>
            <a:chOff x="6222959" y="1747811"/>
            <a:chExt cx="2177415" cy="1130935"/>
          </a:xfrm>
        </p:grpSpPr>
        <p:sp>
          <p:nvSpPr>
            <p:cNvPr id="9" name="object 9"/>
            <p:cNvSpPr/>
            <p:nvPr/>
          </p:nvSpPr>
          <p:spPr>
            <a:xfrm>
              <a:off x="6237234" y="2176412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4" h="688339">
                  <a:moveTo>
                    <a:pt x="0" y="343911"/>
                  </a:moveTo>
                  <a:lnTo>
                    <a:pt x="3067" y="300771"/>
                  </a:lnTo>
                  <a:lnTo>
                    <a:pt x="12027" y="259231"/>
                  </a:lnTo>
                  <a:lnTo>
                    <a:pt x="26510" y="219612"/>
                  </a:lnTo>
                  <a:lnTo>
                    <a:pt x="46147" y="182236"/>
                  </a:lnTo>
                  <a:lnTo>
                    <a:pt x="70565" y="147426"/>
                  </a:lnTo>
                  <a:lnTo>
                    <a:pt x="99400" y="115505"/>
                  </a:lnTo>
                  <a:lnTo>
                    <a:pt x="132281" y="86794"/>
                  </a:lnTo>
                  <a:lnTo>
                    <a:pt x="168838" y="61616"/>
                  </a:lnTo>
                  <a:lnTo>
                    <a:pt x="208704" y="40293"/>
                  </a:lnTo>
                  <a:lnTo>
                    <a:pt x="251508" y="23148"/>
                  </a:lnTo>
                  <a:lnTo>
                    <a:pt x="296881" y="10502"/>
                  </a:lnTo>
                  <a:lnTo>
                    <a:pt x="344455" y="2678"/>
                  </a:lnTo>
                  <a:lnTo>
                    <a:pt x="393860" y="0"/>
                  </a:lnTo>
                  <a:lnTo>
                    <a:pt x="443266" y="2678"/>
                  </a:lnTo>
                  <a:lnTo>
                    <a:pt x="490839" y="10502"/>
                  </a:lnTo>
                  <a:lnTo>
                    <a:pt x="536212" y="23148"/>
                  </a:lnTo>
                  <a:lnTo>
                    <a:pt x="579016" y="40293"/>
                  </a:lnTo>
                  <a:lnTo>
                    <a:pt x="618881" y="61616"/>
                  </a:lnTo>
                  <a:lnTo>
                    <a:pt x="655439" y="86794"/>
                  </a:lnTo>
                  <a:lnTo>
                    <a:pt x="688320" y="115505"/>
                  </a:lnTo>
                  <a:lnTo>
                    <a:pt x="717155" y="147426"/>
                  </a:lnTo>
                  <a:lnTo>
                    <a:pt x="741574" y="182236"/>
                  </a:lnTo>
                  <a:lnTo>
                    <a:pt x="761210" y="219612"/>
                  </a:lnTo>
                  <a:lnTo>
                    <a:pt x="775692" y="259231"/>
                  </a:lnTo>
                  <a:lnTo>
                    <a:pt x="784652" y="300771"/>
                  </a:lnTo>
                  <a:lnTo>
                    <a:pt x="787721" y="343911"/>
                  </a:lnTo>
                  <a:lnTo>
                    <a:pt x="784652" y="387051"/>
                  </a:lnTo>
                  <a:lnTo>
                    <a:pt x="775692" y="428591"/>
                  </a:lnTo>
                  <a:lnTo>
                    <a:pt x="761210" y="468210"/>
                  </a:lnTo>
                  <a:lnTo>
                    <a:pt x="741574" y="505586"/>
                  </a:lnTo>
                  <a:lnTo>
                    <a:pt x="717155" y="540396"/>
                  </a:lnTo>
                  <a:lnTo>
                    <a:pt x="688320" y="572317"/>
                  </a:lnTo>
                  <a:lnTo>
                    <a:pt x="655439" y="601028"/>
                  </a:lnTo>
                  <a:lnTo>
                    <a:pt x="618881" y="626206"/>
                  </a:lnTo>
                  <a:lnTo>
                    <a:pt x="579016" y="647529"/>
                  </a:lnTo>
                  <a:lnTo>
                    <a:pt x="536212" y="664674"/>
                  </a:lnTo>
                  <a:lnTo>
                    <a:pt x="490839" y="677320"/>
                  </a:lnTo>
                  <a:lnTo>
                    <a:pt x="443266" y="685144"/>
                  </a:lnTo>
                  <a:lnTo>
                    <a:pt x="393860" y="687823"/>
                  </a:lnTo>
                  <a:lnTo>
                    <a:pt x="344455" y="685144"/>
                  </a:lnTo>
                  <a:lnTo>
                    <a:pt x="296881" y="677320"/>
                  </a:lnTo>
                  <a:lnTo>
                    <a:pt x="251508" y="664674"/>
                  </a:lnTo>
                  <a:lnTo>
                    <a:pt x="208704" y="647529"/>
                  </a:lnTo>
                  <a:lnTo>
                    <a:pt x="168838" y="626206"/>
                  </a:lnTo>
                  <a:lnTo>
                    <a:pt x="132281" y="601028"/>
                  </a:lnTo>
                  <a:lnTo>
                    <a:pt x="99400" y="572317"/>
                  </a:lnTo>
                  <a:lnTo>
                    <a:pt x="70565" y="540396"/>
                  </a:lnTo>
                  <a:lnTo>
                    <a:pt x="46147" y="505586"/>
                  </a:lnTo>
                  <a:lnTo>
                    <a:pt x="26510" y="468210"/>
                  </a:lnTo>
                  <a:lnTo>
                    <a:pt x="12027" y="428591"/>
                  </a:lnTo>
                  <a:lnTo>
                    <a:pt x="3067" y="387051"/>
                  </a:lnTo>
                  <a:lnTo>
                    <a:pt x="0" y="343911"/>
                  </a:lnTo>
                  <a:close/>
                </a:path>
              </a:pathLst>
            </a:custGeom>
            <a:ln w="28549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592105" y="1760499"/>
              <a:ext cx="1155700" cy="780415"/>
            </a:xfrm>
            <a:custGeom>
              <a:avLst/>
              <a:gdLst/>
              <a:ahLst/>
              <a:cxnLst/>
              <a:rect l="l" t="t" r="r" b="b"/>
              <a:pathLst>
                <a:path w="1155700" h="780414">
                  <a:moveTo>
                    <a:pt x="313748" y="49580"/>
                  </a:moveTo>
                  <a:lnTo>
                    <a:pt x="343978" y="179405"/>
                  </a:lnTo>
                </a:path>
                <a:path w="1155700" h="780414">
                  <a:moveTo>
                    <a:pt x="0" y="780191"/>
                  </a:moveTo>
                  <a:lnTo>
                    <a:pt x="339825" y="183491"/>
                  </a:lnTo>
                  <a:lnTo>
                    <a:pt x="679651" y="780191"/>
                  </a:lnTo>
                  <a:lnTo>
                    <a:pt x="0" y="780191"/>
                  </a:lnTo>
                  <a:close/>
                </a:path>
                <a:path w="1155700" h="780414">
                  <a:moveTo>
                    <a:pt x="1155648" y="182182"/>
                  </a:moveTo>
                  <a:lnTo>
                    <a:pt x="1076044" y="49657"/>
                  </a:lnTo>
                </a:path>
                <a:path w="1155700" h="780414">
                  <a:moveTo>
                    <a:pt x="896523" y="0"/>
                  </a:moveTo>
                  <a:lnTo>
                    <a:pt x="1085958" y="49048"/>
                  </a:lnTo>
                </a:path>
                <a:path w="1155700" h="780414">
                  <a:moveTo>
                    <a:pt x="339866" y="183491"/>
                  </a:moveTo>
                  <a:lnTo>
                    <a:pt x="1155551" y="183491"/>
                  </a:lnTo>
                </a:path>
              </a:pathLst>
            </a:custGeom>
            <a:ln w="25374">
              <a:solidFill>
                <a:srgbClr val="3881B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8298" y="2175953"/>
              <a:ext cx="788035" cy="688340"/>
            </a:xfrm>
            <a:custGeom>
              <a:avLst/>
              <a:gdLst/>
              <a:ahLst/>
              <a:cxnLst/>
              <a:rect l="l" t="t" r="r" b="b"/>
              <a:pathLst>
                <a:path w="788034" h="688339">
                  <a:moveTo>
                    <a:pt x="0" y="343911"/>
                  </a:moveTo>
                  <a:lnTo>
                    <a:pt x="3067" y="300771"/>
                  </a:lnTo>
                  <a:lnTo>
                    <a:pt x="12027" y="259231"/>
                  </a:lnTo>
                  <a:lnTo>
                    <a:pt x="26510" y="219612"/>
                  </a:lnTo>
                  <a:lnTo>
                    <a:pt x="46145" y="182236"/>
                  </a:lnTo>
                  <a:lnTo>
                    <a:pt x="70565" y="147426"/>
                  </a:lnTo>
                  <a:lnTo>
                    <a:pt x="99400" y="115505"/>
                  </a:lnTo>
                  <a:lnTo>
                    <a:pt x="132281" y="86794"/>
                  </a:lnTo>
                  <a:lnTo>
                    <a:pt x="168838" y="61616"/>
                  </a:lnTo>
                  <a:lnTo>
                    <a:pt x="208703" y="40293"/>
                  </a:lnTo>
                  <a:lnTo>
                    <a:pt x="251507" y="23148"/>
                  </a:lnTo>
                  <a:lnTo>
                    <a:pt x="296881" y="10502"/>
                  </a:lnTo>
                  <a:lnTo>
                    <a:pt x="344454" y="2678"/>
                  </a:lnTo>
                  <a:lnTo>
                    <a:pt x="393858" y="0"/>
                  </a:lnTo>
                  <a:lnTo>
                    <a:pt x="443265" y="2678"/>
                  </a:lnTo>
                  <a:lnTo>
                    <a:pt x="490838" y="10502"/>
                  </a:lnTo>
                  <a:lnTo>
                    <a:pt x="536212" y="23148"/>
                  </a:lnTo>
                  <a:lnTo>
                    <a:pt x="579015" y="40293"/>
                  </a:lnTo>
                  <a:lnTo>
                    <a:pt x="618881" y="61616"/>
                  </a:lnTo>
                  <a:lnTo>
                    <a:pt x="655438" y="86794"/>
                  </a:lnTo>
                  <a:lnTo>
                    <a:pt x="688319" y="115505"/>
                  </a:lnTo>
                  <a:lnTo>
                    <a:pt x="717154" y="147426"/>
                  </a:lnTo>
                  <a:lnTo>
                    <a:pt x="741574" y="182236"/>
                  </a:lnTo>
                  <a:lnTo>
                    <a:pt x="761210" y="219612"/>
                  </a:lnTo>
                  <a:lnTo>
                    <a:pt x="775692" y="259231"/>
                  </a:lnTo>
                  <a:lnTo>
                    <a:pt x="784652" y="300771"/>
                  </a:lnTo>
                  <a:lnTo>
                    <a:pt x="787721" y="343911"/>
                  </a:lnTo>
                  <a:lnTo>
                    <a:pt x="784652" y="387051"/>
                  </a:lnTo>
                  <a:lnTo>
                    <a:pt x="775692" y="428591"/>
                  </a:lnTo>
                  <a:lnTo>
                    <a:pt x="761210" y="468210"/>
                  </a:lnTo>
                  <a:lnTo>
                    <a:pt x="741574" y="505586"/>
                  </a:lnTo>
                  <a:lnTo>
                    <a:pt x="717154" y="540396"/>
                  </a:lnTo>
                  <a:lnTo>
                    <a:pt x="688319" y="572317"/>
                  </a:lnTo>
                  <a:lnTo>
                    <a:pt x="655438" y="601028"/>
                  </a:lnTo>
                  <a:lnTo>
                    <a:pt x="618881" y="626206"/>
                  </a:lnTo>
                  <a:lnTo>
                    <a:pt x="579015" y="647529"/>
                  </a:lnTo>
                  <a:lnTo>
                    <a:pt x="536212" y="664674"/>
                  </a:lnTo>
                  <a:lnTo>
                    <a:pt x="490838" y="677320"/>
                  </a:lnTo>
                  <a:lnTo>
                    <a:pt x="443265" y="685144"/>
                  </a:lnTo>
                  <a:lnTo>
                    <a:pt x="393858" y="687823"/>
                  </a:lnTo>
                  <a:lnTo>
                    <a:pt x="344454" y="685144"/>
                  </a:lnTo>
                  <a:lnTo>
                    <a:pt x="296881" y="677320"/>
                  </a:lnTo>
                  <a:lnTo>
                    <a:pt x="251507" y="664674"/>
                  </a:lnTo>
                  <a:lnTo>
                    <a:pt x="208703" y="647529"/>
                  </a:lnTo>
                  <a:lnTo>
                    <a:pt x="168838" y="626206"/>
                  </a:lnTo>
                  <a:lnTo>
                    <a:pt x="132281" y="601028"/>
                  </a:lnTo>
                  <a:lnTo>
                    <a:pt x="99400" y="572317"/>
                  </a:lnTo>
                  <a:lnTo>
                    <a:pt x="70565" y="540396"/>
                  </a:lnTo>
                  <a:lnTo>
                    <a:pt x="46145" y="505586"/>
                  </a:lnTo>
                  <a:lnTo>
                    <a:pt x="26510" y="468210"/>
                  </a:lnTo>
                  <a:lnTo>
                    <a:pt x="12027" y="428591"/>
                  </a:lnTo>
                  <a:lnTo>
                    <a:pt x="3067" y="387051"/>
                  </a:lnTo>
                  <a:lnTo>
                    <a:pt x="0" y="343911"/>
                  </a:lnTo>
                  <a:close/>
                </a:path>
              </a:pathLst>
            </a:custGeom>
            <a:ln w="28549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1841" y="1943992"/>
              <a:ext cx="700405" cy="596900"/>
            </a:xfrm>
            <a:custGeom>
              <a:avLst/>
              <a:gdLst/>
              <a:ahLst/>
              <a:cxnLst/>
              <a:rect l="l" t="t" r="r" b="b"/>
              <a:pathLst>
                <a:path w="700404" h="596900">
                  <a:moveTo>
                    <a:pt x="0" y="596733"/>
                  </a:moveTo>
                  <a:lnTo>
                    <a:pt x="466032" y="114333"/>
                  </a:lnTo>
                </a:path>
                <a:path w="700404" h="596900">
                  <a:moveTo>
                    <a:pt x="475223" y="0"/>
                  </a:moveTo>
                  <a:lnTo>
                    <a:pt x="475223" y="114298"/>
                  </a:lnTo>
                </a:path>
                <a:path w="700404" h="596900">
                  <a:moveTo>
                    <a:pt x="611012" y="464109"/>
                  </a:moveTo>
                  <a:lnTo>
                    <a:pt x="475988" y="114234"/>
                  </a:lnTo>
                </a:path>
                <a:path w="700404" h="596900">
                  <a:moveTo>
                    <a:pt x="605674" y="462628"/>
                  </a:moveTo>
                  <a:lnTo>
                    <a:pt x="700392" y="567028"/>
                  </a:lnTo>
                </a:path>
              </a:pathLst>
            </a:custGeom>
            <a:ln w="25374">
              <a:solidFill>
                <a:srgbClr val="3881B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5418" y="1760499"/>
              <a:ext cx="321436" cy="49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75417" y="1760499"/>
              <a:ext cx="321945" cy="49530"/>
            </a:xfrm>
            <a:custGeom>
              <a:avLst/>
              <a:gdLst/>
              <a:ahLst/>
              <a:cxnLst/>
              <a:rect l="l" t="t" r="r" b="b"/>
              <a:pathLst>
                <a:path w="321945" h="49530">
                  <a:moveTo>
                    <a:pt x="0" y="49498"/>
                  </a:moveTo>
                  <a:lnTo>
                    <a:pt x="0" y="0"/>
                  </a:lnTo>
                  <a:lnTo>
                    <a:pt x="321436" y="49498"/>
                  </a:lnTo>
                  <a:lnTo>
                    <a:pt x="0" y="49498"/>
                  </a:lnTo>
                  <a:close/>
                </a:path>
              </a:pathLst>
            </a:custGeom>
            <a:ln w="9524">
              <a:solidFill>
                <a:srgbClr val="4A7DB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1001" y="2112416"/>
            <a:ext cx="4317999" cy="7746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869" y="5096732"/>
            <a:ext cx="8909033" cy="82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54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8996" y="1345889"/>
            <a:ext cx="9863667" cy="3934460"/>
            <a:chOff x="1746747" y="1009416"/>
            <a:chExt cx="7397750" cy="2950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6749" y="1189450"/>
              <a:ext cx="7397100" cy="23906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747" y="1905737"/>
              <a:ext cx="1637398" cy="20543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5943" y="1009416"/>
              <a:ext cx="938054" cy="20693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82854" y="5375899"/>
            <a:ext cx="7729999" cy="8687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397" y="2334601"/>
            <a:ext cx="1607199" cy="21887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6156" y="242832"/>
            <a:ext cx="13411200" cy="754542"/>
          </a:xfrm>
          <a:prstGeom prst="rect">
            <a:avLst/>
          </a:prstGeom>
        </p:spPr>
        <p:txBody>
          <a:bodyPr vert="horz" wrap="square" lIns="0" tIns="137645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>
                <a:solidFill>
                  <a:schemeClr val="tx1"/>
                </a:solidFill>
              </a:rPr>
              <a:t>MCF</a:t>
            </a:r>
            <a:r>
              <a:rPr spc="-339" dirty="0">
                <a:solidFill>
                  <a:schemeClr val="tx1"/>
                </a:solidFill>
              </a:rPr>
              <a:t> </a:t>
            </a:r>
            <a:r>
              <a:rPr spc="-187" dirty="0">
                <a:solidFill>
                  <a:schemeClr val="tx1"/>
                </a:solidFill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2079782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069" y="1260639"/>
            <a:ext cx="9547012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40" dirty="0">
                <a:solidFill>
                  <a:srgbClr val="3E4D5A"/>
                </a:solidFill>
                <a:latin typeface="Tahoma"/>
                <a:cs typeface="Tahoma"/>
              </a:rPr>
              <a:t>Some</a:t>
            </a:r>
            <a:r>
              <a:rPr sz="2400" spc="-25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channels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are</a:t>
            </a:r>
            <a:r>
              <a:rPr sz="2400" spc="-25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good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at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raising</a:t>
            </a:r>
            <a:r>
              <a:rPr sz="2400" spc="-25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3E4D5A"/>
                </a:solidFill>
                <a:latin typeface="Tahoma"/>
                <a:cs typeface="Tahoma"/>
              </a:rPr>
              <a:t>awareness;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others,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at</a:t>
            </a:r>
            <a:r>
              <a:rPr sz="2400" spc="-25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33" dirty="0">
                <a:solidFill>
                  <a:srgbClr val="3E4D5A"/>
                </a:solidFill>
                <a:latin typeface="Tahoma"/>
                <a:cs typeface="Tahoma"/>
              </a:rPr>
              <a:t>making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the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sale.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0532" y="2115929"/>
            <a:ext cx="10161693" cy="4039447"/>
            <a:chOff x="945399" y="1586946"/>
            <a:chExt cx="7621270" cy="3029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399" y="1586946"/>
              <a:ext cx="7203599" cy="230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5490" y="1952866"/>
              <a:ext cx="1600799" cy="26630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75072" y="226174"/>
            <a:ext cx="6581987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000" b="1" spc="-233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000" b="1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-305" dirty="0">
                <a:solidFill>
                  <a:srgbClr val="FFFFFF"/>
                </a:solidFill>
                <a:latin typeface="Tahoma"/>
                <a:cs typeface="Tahoma"/>
              </a:rPr>
              <a:t>“exposer-</a:t>
            </a:r>
            <a:r>
              <a:rPr sz="4000" b="1" spc="-227" dirty="0">
                <a:solidFill>
                  <a:srgbClr val="FFFFFF"/>
                </a:solidFill>
                <a:latin typeface="Tahoma"/>
                <a:cs typeface="Tahoma"/>
              </a:rPr>
              <a:t>to-closer”</a:t>
            </a:r>
            <a:r>
              <a:rPr sz="4000" b="1" spc="-28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-140" dirty="0">
                <a:solidFill>
                  <a:srgbClr val="FFFFFF"/>
                </a:solidFill>
                <a:latin typeface="Tahoma"/>
                <a:cs typeface="Tahoma"/>
              </a:rPr>
              <a:t>ratio</a:t>
            </a:r>
            <a:endParaRPr sz="40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24144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069" y="1260639"/>
            <a:ext cx="9547012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40" dirty="0">
                <a:solidFill>
                  <a:srgbClr val="3E4D5A"/>
                </a:solidFill>
                <a:latin typeface="Tahoma"/>
                <a:cs typeface="Tahoma"/>
              </a:rPr>
              <a:t>Some</a:t>
            </a:r>
            <a:r>
              <a:rPr sz="2400" spc="-25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channels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are</a:t>
            </a:r>
            <a:r>
              <a:rPr sz="2400" spc="-25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good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at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raising</a:t>
            </a:r>
            <a:r>
              <a:rPr sz="2400" spc="-25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3E4D5A"/>
                </a:solidFill>
                <a:latin typeface="Tahoma"/>
                <a:cs typeface="Tahoma"/>
              </a:rPr>
              <a:t>awareness;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others,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at</a:t>
            </a:r>
            <a:r>
              <a:rPr sz="2400" spc="-25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33" dirty="0">
                <a:solidFill>
                  <a:srgbClr val="3E4D5A"/>
                </a:solidFill>
                <a:latin typeface="Tahoma"/>
                <a:cs typeface="Tahoma"/>
              </a:rPr>
              <a:t>making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the</a:t>
            </a:r>
            <a:r>
              <a:rPr sz="2400" spc="-24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sale.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5688" y="2616559"/>
            <a:ext cx="9369212" cy="3660140"/>
            <a:chOff x="1365050" y="1686124"/>
            <a:chExt cx="7026909" cy="2745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050" y="1686124"/>
              <a:ext cx="7026597" cy="2213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2597" y="2862813"/>
              <a:ext cx="1139099" cy="5081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9330" y="2902514"/>
              <a:ext cx="1207798" cy="4685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1718" y="3467684"/>
              <a:ext cx="960899" cy="962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0259" y="3441687"/>
              <a:ext cx="1106098" cy="96299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1675688" y="1741168"/>
            <a:ext cx="13411200" cy="755762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173" dirty="0"/>
              <a:t>Different</a:t>
            </a:r>
            <a:r>
              <a:rPr spc="-305" dirty="0"/>
              <a:t> </a:t>
            </a:r>
            <a:r>
              <a:rPr spc="-280" dirty="0"/>
              <a:t>channels</a:t>
            </a:r>
            <a:r>
              <a:rPr spc="-300" dirty="0"/>
              <a:t> </a:t>
            </a:r>
            <a:r>
              <a:rPr spc="-313" dirty="0"/>
              <a:t>behave </a:t>
            </a:r>
            <a:r>
              <a:rPr spc="-147" dirty="0"/>
              <a:t>differently</a:t>
            </a:r>
          </a:p>
        </p:txBody>
      </p:sp>
    </p:spTree>
    <p:extLst>
      <p:ext uri="{BB962C8B-B14F-4D97-AF65-F5344CB8AC3E}">
        <p14:creationId xmlns:p14="http://schemas.microsoft.com/office/powerpoint/2010/main" val="444812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6271" y="2213964"/>
            <a:ext cx="3125047" cy="1304713"/>
            <a:chOff x="1399703" y="1660472"/>
            <a:chExt cx="2343785" cy="978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9703" y="1660472"/>
              <a:ext cx="2343353" cy="9783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1853" y="1662051"/>
              <a:ext cx="1593198" cy="526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0450" y="1662050"/>
              <a:ext cx="1293324" cy="42437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496" y="5530367"/>
            <a:ext cx="7463205" cy="5163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9166" y="4144632"/>
            <a:ext cx="5486397" cy="7238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2178" y="673548"/>
            <a:ext cx="13411200" cy="534419"/>
          </a:xfrm>
          <a:prstGeom prst="rect">
            <a:avLst/>
          </a:prstGeom>
        </p:spPr>
        <p:txBody>
          <a:bodyPr vert="horz" wrap="square" lIns="0" tIns="6773" rIns="0" bIns="0" rtlCol="0" anchor="b">
            <a:spAutoFit/>
          </a:bodyPr>
          <a:lstStyle/>
          <a:p>
            <a:pPr marL="16933" marR="6773">
              <a:lnSpc>
                <a:spcPts val="4533"/>
              </a:lnSpc>
              <a:spcBef>
                <a:spcPts val="53"/>
              </a:spcBef>
            </a:pPr>
            <a:r>
              <a:rPr sz="3600" spc="-180" dirty="0">
                <a:solidFill>
                  <a:schemeClr val="tx1"/>
                </a:solidFill>
              </a:rPr>
              <a:t>There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07" dirty="0">
                <a:solidFill>
                  <a:schemeClr val="tx1"/>
                </a:solidFill>
              </a:rPr>
              <a:t>are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40" dirty="0">
                <a:solidFill>
                  <a:schemeClr val="tx1"/>
                </a:solidFill>
              </a:rPr>
              <a:t>so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305" dirty="0">
                <a:solidFill>
                  <a:schemeClr val="tx1"/>
                </a:solidFill>
              </a:rPr>
              <a:t>many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93" dirty="0">
                <a:solidFill>
                  <a:schemeClr val="tx1"/>
                </a:solidFill>
              </a:rPr>
              <a:t>ways</a:t>
            </a:r>
            <a:r>
              <a:rPr sz="3600" spc="-360" dirty="0">
                <a:solidFill>
                  <a:schemeClr val="tx1"/>
                </a:solidFill>
              </a:rPr>
              <a:t> </a:t>
            </a:r>
            <a:r>
              <a:rPr sz="3600" spc="-287" dirty="0">
                <a:solidFill>
                  <a:schemeClr val="tx1"/>
                </a:solidFill>
              </a:rPr>
              <a:t>a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33" dirty="0">
                <a:solidFill>
                  <a:schemeClr val="tx1"/>
                </a:solidFill>
              </a:rPr>
              <a:t>user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67" dirty="0">
                <a:solidFill>
                  <a:schemeClr val="tx1"/>
                </a:solidFill>
              </a:rPr>
              <a:t>can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67" dirty="0">
                <a:solidFill>
                  <a:schemeClr val="tx1"/>
                </a:solidFill>
              </a:rPr>
              <a:t>get</a:t>
            </a:r>
            <a:r>
              <a:rPr sz="3600" spc="-360" dirty="0">
                <a:solidFill>
                  <a:schemeClr val="tx1"/>
                </a:solidFill>
              </a:rPr>
              <a:t> </a:t>
            </a:r>
            <a:r>
              <a:rPr sz="3600" dirty="0">
                <a:solidFill>
                  <a:schemeClr val="tx1"/>
                </a:solidFill>
              </a:rPr>
              <a:t>to</a:t>
            </a:r>
            <a:r>
              <a:rPr sz="3600" spc="293" dirty="0">
                <a:solidFill>
                  <a:schemeClr val="tx1"/>
                </a:solidFill>
              </a:rPr>
              <a:t> </a:t>
            </a:r>
            <a:r>
              <a:rPr sz="3600" spc="-100" dirty="0">
                <a:solidFill>
                  <a:schemeClr val="tx1"/>
                </a:solidFill>
              </a:rPr>
              <a:t>your </a:t>
            </a:r>
            <a:r>
              <a:rPr sz="3600" spc="-127" dirty="0">
                <a:solidFill>
                  <a:schemeClr val="tx1"/>
                </a:solidFill>
              </a:rPr>
              <a:t>content…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97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999" y="5551367"/>
            <a:ext cx="7463208" cy="5163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7668" y="4165634"/>
            <a:ext cx="5486397" cy="72389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144081" y="3721400"/>
            <a:ext cx="3235113" cy="1848273"/>
            <a:chOff x="1608060" y="2791049"/>
            <a:chExt cx="2426335" cy="13862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8892" y="2791049"/>
              <a:ext cx="75227" cy="66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8060" y="2791061"/>
              <a:ext cx="2425799" cy="138599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06000" y="1764001"/>
            <a:ext cx="9277773" cy="5072380"/>
            <a:chOff x="454500" y="1323000"/>
            <a:chExt cx="6958330" cy="380428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1005" y="1649121"/>
              <a:ext cx="2343353" cy="9783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8013" y="1635899"/>
              <a:ext cx="1380732" cy="5059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3298" y="1323000"/>
              <a:ext cx="3389951" cy="9699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0750" y="2369250"/>
              <a:ext cx="3211796" cy="27176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4500" y="4889805"/>
              <a:ext cx="3598548" cy="2370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9353" y="1629499"/>
              <a:ext cx="1363548" cy="5292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54027" y="1701573"/>
              <a:ext cx="1180366" cy="387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2305" y="2823675"/>
              <a:ext cx="622823" cy="2190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6552" y="2819750"/>
              <a:ext cx="574323" cy="18847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91966" y="723272"/>
            <a:ext cx="13411200" cy="534419"/>
          </a:xfrm>
          <a:prstGeom prst="rect">
            <a:avLst/>
          </a:prstGeom>
        </p:spPr>
        <p:txBody>
          <a:bodyPr vert="horz" wrap="square" lIns="0" tIns="6773" rIns="0" bIns="0" rtlCol="0" anchor="b">
            <a:spAutoFit/>
          </a:bodyPr>
          <a:lstStyle/>
          <a:p>
            <a:pPr marL="16933" marR="6773">
              <a:lnSpc>
                <a:spcPts val="4533"/>
              </a:lnSpc>
              <a:spcBef>
                <a:spcPts val="53"/>
              </a:spcBef>
            </a:pPr>
            <a:r>
              <a:rPr sz="3600" spc="-180" dirty="0">
                <a:solidFill>
                  <a:schemeClr val="tx1"/>
                </a:solidFill>
              </a:rPr>
              <a:t>There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07" dirty="0">
                <a:solidFill>
                  <a:schemeClr val="tx1"/>
                </a:solidFill>
              </a:rPr>
              <a:t>are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40" dirty="0">
                <a:solidFill>
                  <a:schemeClr val="tx1"/>
                </a:solidFill>
              </a:rPr>
              <a:t>so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305" dirty="0">
                <a:solidFill>
                  <a:schemeClr val="tx1"/>
                </a:solidFill>
              </a:rPr>
              <a:t>many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93" dirty="0">
                <a:solidFill>
                  <a:schemeClr val="tx1"/>
                </a:solidFill>
              </a:rPr>
              <a:t>ways</a:t>
            </a:r>
            <a:r>
              <a:rPr sz="3600" spc="-360" dirty="0">
                <a:solidFill>
                  <a:schemeClr val="tx1"/>
                </a:solidFill>
              </a:rPr>
              <a:t> </a:t>
            </a:r>
            <a:r>
              <a:rPr sz="3600" spc="-287" dirty="0">
                <a:solidFill>
                  <a:schemeClr val="tx1"/>
                </a:solidFill>
              </a:rPr>
              <a:t>a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33" dirty="0">
                <a:solidFill>
                  <a:schemeClr val="tx1"/>
                </a:solidFill>
              </a:rPr>
              <a:t>user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67" dirty="0">
                <a:solidFill>
                  <a:schemeClr val="tx1"/>
                </a:solidFill>
              </a:rPr>
              <a:t>can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67" dirty="0">
                <a:solidFill>
                  <a:schemeClr val="tx1"/>
                </a:solidFill>
              </a:rPr>
              <a:t>get</a:t>
            </a:r>
            <a:r>
              <a:rPr sz="3600" spc="-360" dirty="0">
                <a:solidFill>
                  <a:schemeClr val="tx1"/>
                </a:solidFill>
              </a:rPr>
              <a:t> </a:t>
            </a:r>
            <a:r>
              <a:rPr sz="3600" dirty="0">
                <a:solidFill>
                  <a:schemeClr val="tx1"/>
                </a:solidFill>
              </a:rPr>
              <a:t>to</a:t>
            </a:r>
            <a:r>
              <a:rPr sz="3600" spc="293" dirty="0">
                <a:solidFill>
                  <a:schemeClr val="tx1"/>
                </a:solidFill>
              </a:rPr>
              <a:t> </a:t>
            </a:r>
            <a:r>
              <a:rPr sz="3600" spc="-100" dirty="0">
                <a:solidFill>
                  <a:schemeClr val="tx1"/>
                </a:solidFill>
              </a:rPr>
              <a:t>your </a:t>
            </a:r>
            <a:r>
              <a:rPr sz="3600" spc="-127" dirty="0">
                <a:solidFill>
                  <a:schemeClr val="tx1"/>
                </a:solidFill>
              </a:rPr>
              <a:t>content…</a:t>
            </a:r>
            <a:endParaRPr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5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749" y="265411"/>
            <a:ext cx="10058400" cy="814222"/>
          </a:xfrm>
          <a:prstGeom prst="rect">
            <a:avLst/>
          </a:prstGeom>
        </p:spPr>
        <p:txBody>
          <a:bodyPr vert="horz" wrap="square" lIns="0" tIns="3491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45" dirty="0">
                <a:solidFill>
                  <a:schemeClr val="tx1"/>
                </a:solidFill>
              </a:rPr>
              <a:t>How</a:t>
            </a:r>
            <a:r>
              <a:rPr sz="3000" spc="-125" dirty="0">
                <a:solidFill>
                  <a:schemeClr val="tx1"/>
                </a:solidFill>
              </a:rPr>
              <a:t> </a:t>
            </a:r>
            <a:r>
              <a:rPr sz="3000" spc="-240" dirty="0">
                <a:solidFill>
                  <a:schemeClr val="tx1"/>
                </a:solidFill>
              </a:rPr>
              <a:t>can</a:t>
            </a:r>
            <a:r>
              <a:rPr sz="3000" spc="-145" dirty="0">
                <a:solidFill>
                  <a:schemeClr val="tx1"/>
                </a:solidFill>
              </a:rPr>
              <a:t> </a:t>
            </a:r>
            <a:r>
              <a:rPr sz="3000" spc="-570" dirty="0">
                <a:solidFill>
                  <a:schemeClr val="tx1"/>
                </a:solidFill>
              </a:rPr>
              <a:t>I</a:t>
            </a:r>
            <a:r>
              <a:rPr sz="3000" spc="-145" dirty="0">
                <a:solidFill>
                  <a:schemeClr val="tx1"/>
                </a:solidFill>
              </a:rPr>
              <a:t> </a:t>
            </a:r>
            <a:r>
              <a:rPr sz="3000" spc="-240" dirty="0">
                <a:solidFill>
                  <a:schemeClr val="tx1"/>
                </a:solidFill>
              </a:rPr>
              <a:t>sign</a:t>
            </a:r>
            <a:r>
              <a:rPr sz="3000" spc="-130" dirty="0">
                <a:solidFill>
                  <a:schemeClr val="tx1"/>
                </a:solidFill>
              </a:rPr>
              <a:t> </a:t>
            </a:r>
            <a:r>
              <a:rPr sz="3000" spc="-285" dirty="0">
                <a:solidFill>
                  <a:schemeClr val="tx1"/>
                </a:solidFill>
              </a:rPr>
              <a:t>up?</a:t>
            </a:r>
            <a:endParaRPr sz="300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7987" y="1259966"/>
            <a:ext cx="10876280" cy="5393055"/>
            <a:chOff x="657987" y="1259966"/>
            <a:chExt cx="10876280" cy="5393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2" y="1269491"/>
              <a:ext cx="10856976" cy="53712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2749" y="1264729"/>
              <a:ext cx="10866755" cy="5383530"/>
            </a:xfrm>
            <a:custGeom>
              <a:avLst/>
              <a:gdLst/>
              <a:ahLst/>
              <a:cxnLst/>
              <a:rect l="l" t="t" r="r" b="b"/>
              <a:pathLst>
                <a:path w="10866755" h="5383530">
                  <a:moveTo>
                    <a:pt x="0" y="5383149"/>
                  </a:moveTo>
                  <a:lnTo>
                    <a:pt x="10866501" y="5383149"/>
                  </a:lnTo>
                  <a:lnTo>
                    <a:pt x="10866501" y="0"/>
                  </a:lnTo>
                  <a:lnTo>
                    <a:pt x="0" y="0"/>
                  </a:lnTo>
                  <a:lnTo>
                    <a:pt x="0" y="5383149"/>
                  </a:lnTo>
                  <a:close/>
                </a:path>
              </a:pathLst>
            </a:custGeom>
            <a:ln w="9525">
              <a:solidFill>
                <a:srgbClr val="FC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65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9286" y="4410029"/>
            <a:ext cx="1601047" cy="10343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7800"/>
              </a:lnSpc>
              <a:spcBef>
                <a:spcPts val="133"/>
              </a:spcBef>
            </a:pPr>
            <a:r>
              <a:rPr sz="1867" b="1" spc="-127" dirty="0">
                <a:solidFill>
                  <a:srgbClr val="EA4335"/>
                </a:solidFill>
                <a:latin typeface="Tahoma"/>
                <a:cs typeface="Tahoma"/>
              </a:rPr>
              <a:t>Challenge</a:t>
            </a:r>
            <a:r>
              <a:rPr sz="1867" b="1" spc="-133" dirty="0">
                <a:solidFill>
                  <a:srgbClr val="EA4335"/>
                </a:solidFill>
                <a:latin typeface="Tahoma"/>
                <a:cs typeface="Tahoma"/>
              </a:rPr>
              <a:t> </a:t>
            </a:r>
            <a:r>
              <a:rPr sz="1867" b="1" spc="-33" dirty="0">
                <a:solidFill>
                  <a:srgbClr val="EA4335"/>
                </a:solidFill>
                <a:latin typeface="Tahoma"/>
                <a:cs typeface="Tahoma"/>
              </a:rPr>
              <a:t>3: </a:t>
            </a:r>
            <a:r>
              <a:rPr sz="1867" i="1" spc="-167" dirty="0">
                <a:solidFill>
                  <a:srgbClr val="666666"/>
                </a:solidFill>
                <a:latin typeface="Lucida Sans"/>
                <a:cs typeface="Lucida Sans"/>
              </a:rPr>
              <a:t>Crediting</a:t>
            </a:r>
            <a:r>
              <a:rPr sz="1867" i="1" spc="-152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67" i="1" spc="-173" dirty="0">
                <a:solidFill>
                  <a:srgbClr val="666666"/>
                </a:solidFill>
                <a:latin typeface="Lucida Sans"/>
                <a:cs typeface="Lucida Sans"/>
              </a:rPr>
              <a:t>Across </a:t>
            </a:r>
            <a:r>
              <a:rPr sz="1867" i="1" spc="-13" dirty="0">
                <a:solidFill>
                  <a:srgbClr val="666666"/>
                </a:solidFill>
                <a:latin typeface="Lucida Sans"/>
                <a:cs typeface="Lucida Sans"/>
              </a:rPr>
              <a:t>Channels</a:t>
            </a:r>
            <a:endParaRPr sz="1867">
              <a:latin typeface="Lucida Sans"/>
              <a:cs typeface="Lucida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0942" y="2036268"/>
            <a:ext cx="11274213" cy="2020147"/>
            <a:chOff x="345706" y="1527201"/>
            <a:chExt cx="8455660" cy="1515110"/>
          </a:xfrm>
        </p:grpSpPr>
        <p:sp>
          <p:nvSpPr>
            <p:cNvPr id="4" name="object 4"/>
            <p:cNvSpPr/>
            <p:nvPr/>
          </p:nvSpPr>
          <p:spPr>
            <a:xfrm>
              <a:off x="1026502" y="2203208"/>
              <a:ext cx="633730" cy="69850"/>
            </a:xfrm>
            <a:custGeom>
              <a:avLst/>
              <a:gdLst/>
              <a:ahLst/>
              <a:cxnLst/>
              <a:rect l="l" t="t" r="r" b="b"/>
              <a:pathLst>
                <a:path w="633730" h="69850">
                  <a:moveTo>
                    <a:pt x="633221" y="69455"/>
                  </a:moveTo>
                  <a:lnTo>
                    <a:pt x="0" y="69455"/>
                  </a:lnTo>
                  <a:lnTo>
                    <a:pt x="0" y="0"/>
                  </a:lnTo>
                  <a:lnTo>
                    <a:pt x="633221" y="0"/>
                  </a:lnTo>
                  <a:lnTo>
                    <a:pt x="633221" y="6945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2285803" y="2233367"/>
              <a:ext cx="4470400" cy="0"/>
            </a:xfrm>
            <a:custGeom>
              <a:avLst/>
              <a:gdLst/>
              <a:ahLst/>
              <a:cxnLst/>
              <a:rect l="l" t="t" r="r" b="b"/>
              <a:pathLst>
                <a:path w="4470400">
                  <a:moveTo>
                    <a:pt x="0" y="0"/>
                  </a:moveTo>
                  <a:lnTo>
                    <a:pt x="4470031" y="0"/>
                  </a:lnTo>
                </a:path>
              </a:pathLst>
            </a:custGeom>
            <a:ln w="6029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6998" y="2156009"/>
              <a:ext cx="158510" cy="1229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46555" y="1991829"/>
              <a:ext cx="632460" cy="401955"/>
            </a:xfrm>
            <a:custGeom>
              <a:avLst/>
              <a:gdLst/>
              <a:ahLst/>
              <a:cxnLst/>
              <a:rect l="l" t="t" r="r" b="b"/>
              <a:pathLst>
                <a:path w="632460" h="401955">
                  <a:moveTo>
                    <a:pt x="632269" y="322757"/>
                  </a:moveTo>
                  <a:lnTo>
                    <a:pt x="0" y="322757"/>
                  </a:lnTo>
                  <a:lnTo>
                    <a:pt x="0" y="401358"/>
                  </a:lnTo>
                  <a:lnTo>
                    <a:pt x="632269" y="401358"/>
                  </a:lnTo>
                  <a:lnTo>
                    <a:pt x="632269" y="322757"/>
                  </a:lnTo>
                  <a:close/>
                </a:path>
                <a:path w="632460" h="401955">
                  <a:moveTo>
                    <a:pt x="632282" y="0"/>
                  </a:moveTo>
                  <a:lnTo>
                    <a:pt x="12" y="0"/>
                  </a:lnTo>
                  <a:lnTo>
                    <a:pt x="12" y="250672"/>
                  </a:lnTo>
                  <a:lnTo>
                    <a:pt x="632282" y="250672"/>
                  </a:lnTo>
                  <a:lnTo>
                    <a:pt x="632282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743588" y="2275224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30">
                  <a:moveTo>
                    <a:pt x="0" y="0"/>
                  </a:moveTo>
                  <a:lnTo>
                    <a:pt x="417298" y="0"/>
                  </a:lnTo>
                </a:path>
              </a:pathLst>
            </a:custGeom>
            <a:ln w="9524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2083" y="1816400"/>
              <a:ext cx="155656" cy="155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5006" y="2075372"/>
              <a:ext cx="68890" cy="1078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46555" y="2440558"/>
              <a:ext cx="632460" cy="205104"/>
            </a:xfrm>
            <a:custGeom>
              <a:avLst/>
              <a:gdLst/>
              <a:ahLst/>
              <a:cxnLst/>
              <a:rect l="l" t="t" r="r" b="b"/>
              <a:pathLst>
                <a:path w="632460" h="205105">
                  <a:moveTo>
                    <a:pt x="309689" y="125945"/>
                  </a:moveTo>
                  <a:lnTo>
                    <a:pt x="0" y="125945"/>
                  </a:lnTo>
                  <a:lnTo>
                    <a:pt x="0" y="204546"/>
                  </a:lnTo>
                  <a:lnTo>
                    <a:pt x="309689" y="204546"/>
                  </a:lnTo>
                  <a:lnTo>
                    <a:pt x="309689" y="125945"/>
                  </a:lnTo>
                  <a:close/>
                </a:path>
                <a:path w="632460" h="205105">
                  <a:moveTo>
                    <a:pt x="632269" y="0"/>
                  </a:moveTo>
                  <a:lnTo>
                    <a:pt x="0" y="0"/>
                  </a:lnTo>
                  <a:lnTo>
                    <a:pt x="0" y="78600"/>
                  </a:lnTo>
                  <a:lnTo>
                    <a:pt x="632269" y="78600"/>
                  </a:lnTo>
                  <a:lnTo>
                    <a:pt x="632269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7527" y="1645039"/>
              <a:ext cx="770947" cy="13970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7693" y="1637611"/>
              <a:ext cx="2097162" cy="12600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879809" y="1771662"/>
              <a:ext cx="1457960" cy="70485"/>
            </a:xfrm>
            <a:custGeom>
              <a:avLst/>
              <a:gdLst/>
              <a:ahLst/>
              <a:cxnLst/>
              <a:rect l="l" t="t" r="r" b="b"/>
              <a:pathLst>
                <a:path w="1457960" h="70485">
                  <a:moveTo>
                    <a:pt x="14577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6" y="69850"/>
                  </a:lnTo>
                  <a:lnTo>
                    <a:pt x="4876" y="70053"/>
                  </a:lnTo>
                  <a:lnTo>
                    <a:pt x="1452829" y="70053"/>
                  </a:lnTo>
                  <a:lnTo>
                    <a:pt x="1452829" y="69850"/>
                  </a:lnTo>
                  <a:lnTo>
                    <a:pt x="1457706" y="69850"/>
                  </a:lnTo>
                  <a:lnTo>
                    <a:pt x="1457706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897543" y="1788433"/>
              <a:ext cx="29845" cy="34290"/>
            </a:xfrm>
            <a:custGeom>
              <a:avLst/>
              <a:gdLst/>
              <a:ahLst/>
              <a:cxnLst/>
              <a:rect l="l" t="t" r="r" b="b"/>
              <a:pathLst>
                <a:path w="29845" h="34289">
                  <a:moveTo>
                    <a:pt x="22807" y="33730"/>
                  </a:moveTo>
                  <a:lnTo>
                    <a:pt x="6578" y="33730"/>
                  </a:lnTo>
                  <a:lnTo>
                    <a:pt x="0" y="26180"/>
                  </a:lnTo>
                  <a:lnTo>
                    <a:pt x="0" y="7549"/>
                  </a:lnTo>
                  <a:lnTo>
                    <a:pt x="6578" y="0"/>
                  </a:lnTo>
                  <a:lnTo>
                    <a:pt x="18589" y="0"/>
                  </a:lnTo>
                  <a:lnTo>
                    <a:pt x="22326" y="1775"/>
                  </a:lnTo>
                  <a:lnTo>
                    <a:pt x="27837" y="8101"/>
                  </a:lnTo>
                  <a:lnTo>
                    <a:pt x="29385" y="12391"/>
                  </a:lnTo>
                  <a:lnTo>
                    <a:pt x="29385" y="26180"/>
                  </a:lnTo>
                  <a:lnTo>
                    <a:pt x="22807" y="3373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935880" y="1788433"/>
              <a:ext cx="29845" cy="34290"/>
            </a:xfrm>
            <a:custGeom>
              <a:avLst/>
              <a:gdLst/>
              <a:ahLst/>
              <a:cxnLst/>
              <a:rect l="l" t="t" r="r" b="b"/>
              <a:pathLst>
                <a:path w="29845" h="34289">
                  <a:moveTo>
                    <a:pt x="22807" y="33730"/>
                  </a:moveTo>
                  <a:lnTo>
                    <a:pt x="6578" y="33730"/>
                  </a:lnTo>
                  <a:lnTo>
                    <a:pt x="0" y="26180"/>
                  </a:lnTo>
                  <a:lnTo>
                    <a:pt x="0" y="7549"/>
                  </a:lnTo>
                  <a:lnTo>
                    <a:pt x="6578" y="0"/>
                  </a:lnTo>
                  <a:lnTo>
                    <a:pt x="18589" y="0"/>
                  </a:lnTo>
                  <a:lnTo>
                    <a:pt x="22326" y="1775"/>
                  </a:lnTo>
                  <a:lnTo>
                    <a:pt x="27837" y="8101"/>
                  </a:lnTo>
                  <a:lnTo>
                    <a:pt x="29385" y="12391"/>
                  </a:lnTo>
                  <a:lnTo>
                    <a:pt x="29385" y="26180"/>
                  </a:lnTo>
                  <a:lnTo>
                    <a:pt x="22807" y="3373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974215" y="1788433"/>
              <a:ext cx="29845" cy="34290"/>
            </a:xfrm>
            <a:custGeom>
              <a:avLst/>
              <a:gdLst/>
              <a:ahLst/>
              <a:cxnLst/>
              <a:rect l="l" t="t" r="r" b="b"/>
              <a:pathLst>
                <a:path w="29845" h="34289">
                  <a:moveTo>
                    <a:pt x="22807" y="33730"/>
                  </a:moveTo>
                  <a:lnTo>
                    <a:pt x="6578" y="33730"/>
                  </a:lnTo>
                  <a:lnTo>
                    <a:pt x="0" y="26180"/>
                  </a:lnTo>
                  <a:lnTo>
                    <a:pt x="0" y="7549"/>
                  </a:lnTo>
                  <a:lnTo>
                    <a:pt x="6578" y="0"/>
                  </a:lnTo>
                  <a:lnTo>
                    <a:pt x="18589" y="0"/>
                  </a:lnTo>
                  <a:lnTo>
                    <a:pt x="22326" y="1775"/>
                  </a:lnTo>
                  <a:lnTo>
                    <a:pt x="27837" y="8101"/>
                  </a:lnTo>
                  <a:lnTo>
                    <a:pt x="29385" y="12391"/>
                  </a:lnTo>
                  <a:lnTo>
                    <a:pt x="29385" y="26180"/>
                  </a:lnTo>
                  <a:lnTo>
                    <a:pt x="22807" y="33730"/>
                  </a:lnTo>
                  <a:close/>
                </a:path>
              </a:pathLst>
            </a:custGeom>
            <a:solidFill>
              <a:srgbClr val="34A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879820" y="1841703"/>
              <a:ext cx="1457960" cy="141605"/>
            </a:xfrm>
            <a:custGeom>
              <a:avLst/>
              <a:gdLst/>
              <a:ahLst/>
              <a:cxnLst/>
              <a:rect l="l" t="t" r="r" b="b"/>
              <a:pathLst>
                <a:path w="1457960" h="141605">
                  <a:moveTo>
                    <a:pt x="1457696" y="141578"/>
                  </a:moveTo>
                  <a:lnTo>
                    <a:pt x="0" y="141578"/>
                  </a:lnTo>
                  <a:lnTo>
                    <a:pt x="0" y="0"/>
                  </a:lnTo>
                  <a:lnTo>
                    <a:pt x="1457696" y="0"/>
                  </a:lnTo>
                  <a:lnTo>
                    <a:pt x="1457696" y="141578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935780" y="1884113"/>
              <a:ext cx="1341120" cy="57150"/>
            </a:xfrm>
            <a:custGeom>
              <a:avLst/>
              <a:gdLst/>
              <a:ahLst/>
              <a:cxnLst/>
              <a:rect l="l" t="t" r="r" b="b"/>
              <a:pathLst>
                <a:path w="1341120" h="57150">
                  <a:moveTo>
                    <a:pt x="1340912" y="56780"/>
                  </a:moveTo>
                  <a:lnTo>
                    <a:pt x="0" y="56780"/>
                  </a:lnTo>
                  <a:lnTo>
                    <a:pt x="0" y="0"/>
                  </a:lnTo>
                  <a:lnTo>
                    <a:pt x="1340912" y="0"/>
                  </a:lnTo>
                  <a:lnTo>
                    <a:pt x="1340912" y="56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1184" y="2054747"/>
              <a:ext cx="430192" cy="140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87335" y="2230943"/>
              <a:ext cx="140338" cy="14033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69652" y="2215119"/>
              <a:ext cx="671195" cy="168910"/>
            </a:xfrm>
            <a:custGeom>
              <a:avLst/>
              <a:gdLst/>
              <a:ahLst/>
              <a:cxnLst/>
              <a:rect l="l" t="t" r="r" b="b"/>
              <a:pathLst>
                <a:path w="671195" h="168910">
                  <a:moveTo>
                    <a:pt x="0" y="0"/>
                  </a:moveTo>
                  <a:lnTo>
                    <a:pt x="671199" y="0"/>
                  </a:lnTo>
                  <a:lnTo>
                    <a:pt x="671199" y="168356"/>
                  </a:lnTo>
                  <a:lnTo>
                    <a:pt x="0" y="168356"/>
                  </a:lnTo>
                  <a:lnTo>
                    <a:pt x="0" y="0"/>
                  </a:lnTo>
                  <a:close/>
                </a:path>
              </a:pathLst>
            </a:custGeom>
            <a:ln w="19024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8557" y="2498803"/>
              <a:ext cx="68891" cy="1078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3703" y="1622100"/>
              <a:ext cx="2097162" cy="12600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025818" y="1756409"/>
              <a:ext cx="1457960" cy="69850"/>
            </a:xfrm>
            <a:custGeom>
              <a:avLst/>
              <a:gdLst/>
              <a:ahLst/>
              <a:cxnLst/>
              <a:rect l="l" t="t" r="r" b="b"/>
              <a:pathLst>
                <a:path w="1457959" h="69850">
                  <a:moveTo>
                    <a:pt x="0" y="0"/>
                  </a:moveTo>
                  <a:lnTo>
                    <a:pt x="1457705" y="0"/>
                  </a:lnTo>
                  <a:lnTo>
                    <a:pt x="1457705" y="69850"/>
                  </a:lnTo>
                  <a:lnTo>
                    <a:pt x="0" y="69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043552" y="1772922"/>
              <a:ext cx="29845" cy="34290"/>
            </a:xfrm>
            <a:custGeom>
              <a:avLst/>
              <a:gdLst/>
              <a:ahLst/>
              <a:cxnLst/>
              <a:rect l="l" t="t" r="r" b="b"/>
              <a:pathLst>
                <a:path w="29845" h="34289">
                  <a:moveTo>
                    <a:pt x="22807" y="33730"/>
                  </a:moveTo>
                  <a:lnTo>
                    <a:pt x="6577" y="33730"/>
                  </a:lnTo>
                  <a:lnTo>
                    <a:pt x="0" y="26179"/>
                  </a:lnTo>
                  <a:lnTo>
                    <a:pt x="0" y="7549"/>
                  </a:lnTo>
                  <a:lnTo>
                    <a:pt x="6577" y="0"/>
                  </a:lnTo>
                  <a:lnTo>
                    <a:pt x="18589" y="0"/>
                  </a:lnTo>
                  <a:lnTo>
                    <a:pt x="22326" y="1775"/>
                  </a:lnTo>
                  <a:lnTo>
                    <a:pt x="27837" y="8102"/>
                  </a:lnTo>
                  <a:lnTo>
                    <a:pt x="29385" y="12391"/>
                  </a:lnTo>
                  <a:lnTo>
                    <a:pt x="29385" y="26179"/>
                  </a:lnTo>
                  <a:lnTo>
                    <a:pt x="22807" y="3373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081889" y="1772922"/>
              <a:ext cx="29845" cy="34290"/>
            </a:xfrm>
            <a:custGeom>
              <a:avLst/>
              <a:gdLst/>
              <a:ahLst/>
              <a:cxnLst/>
              <a:rect l="l" t="t" r="r" b="b"/>
              <a:pathLst>
                <a:path w="29845" h="34289">
                  <a:moveTo>
                    <a:pt x="22807" y="33730"/>
                  </a:moveTo>
                  <a:lnTo>
                    <a:pt x="6577" y="33730"/>
                  </a:lnTo>
                  <a:lnTo>
                    <a:pt x="0" y="26179"/>
                  </a:lnTo>
                  <a:lnTo>
                    <a:pt x="0" y="7549"/>
                  </a:lnTo>
                  <a:lnTo>
                    <a:pt x="6577" y="0"/>
                  </a:lnTo>
                  <a:lnTo>
                    <a:pt x="18589" y="0"/>
                  </a:lnTo>
                  <a:lnTo>
                    <a:pt x="22327" y="1775"/>
                  </a:lnTo>
                  <a:lnTo>
                    <a:pt x="27837" y="8102"/>
                  </a:lnTo>
                  <a:lnTo>
                    <a:pt x="29385" y="12391"/>
                  </a:lnTo>
                  <a:lnTo>
                    <a:pt x="29385" y="26179"/>
                  </a:lnTo>
                  <a:lnTo>
                    <a:pt x="22807" y="3373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120224" y="1772922"/>
              <a:ext cx="29845" cy="34290"/>
            </a:xfrm>
            <a:custGeom>
              <a:avLst/>
              <a:gdLst/>
              <a:ahLst/>
              <a:cxnLst/>
              <a:rect l="l" t="t" r="r" b="b"/>
              <a:pathLst>
                <a:path w="29845" h="34289">
                  <a:moveTo>
                    <a:pt x="22807" y="33730"/>
                  </a:moveTo>
                  <a:lnTo>
                    <a:pt x="6577" y="33730"/>
                  </a:lnTo>
                  <a:lnTo>
                    <a:pt x="0" y="26179"/>
                  </a:lnTo>
                  <a:lnTo>
                    <a:pt x="0" y="7549"/>
                  </a:lnTo>
                  <a:lnTo>
                    <a:pt x="6577" y="0"/>
                  </a:lnTo>
                  <a:lnTo>
                    <a:pt x="18589" y="0"/>
                  </a:lnTo>
                  <a:lnTo>
                    <a:pt x="22327" y="1775"/>
                  </a:lnTo>
                  <a:lnTo>
                    <a:pt x="27837" y="8102"/>
                  </a:lnTo>
                  <a:lnTo>
                    <a:pt x="29385" y="12391"/>
                  </a:lnTo>
                  <a:lnTo>
                    <a:pt x="29385" y="26179"/>
                  </a:lnTo>
                  <a:lnTo>
                    <a:pt x="22807" y="33730"/>
                  </a:lnTo>
                  <a:close/>
                </a:path>
              </a:pathLst>
            </a:custGeom>
            <a:solidFill>
              <a:srgbClr val="34A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025829" y="1826193"/>
              <a:ext cx="1457960" cy="141605"/>
            </a:xfrm>
            <a:custGeom>
              <a:avLst/>
              <a:gdLst/>
              <a:ahLst/>
              <a:cxnLst/>
              <a:rect l="l" t="t" r="r" b="b"/>
              <a:pathLst>
                <a:path w="1457959" h="141605">
                  <a:moveTo>
                    <a:pt x="1457696" y="141579"/>
                  </a:moveTo>
                  <a:lnTo>
                    <a:pt x="0" y="141579"/>
                  </a:lnTo>
                  <a:lnTo>
                    <a:pt x="0" y="0"/>
                  </a:lnTo>
                  <a:lnTo>
                    <a:pt x="1457696" y="0"/>
                  </a:lnTo>
                  <a:lnTo>
                    <a:pt x="1457696" y="141579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081789" y="1868603"/>
              <a:ext cx="1341120" cy="57150"/>
            </a:xfrm>
            <a:custGeom>
              <a:avLst/>
              <a:gdLst/>
              <a:ahLst/>
              <a:cxnLst/>
              <a:rect l="l" t="t" r="r" b="b"/>
              <a:pathLst>
                <a:path w="1341120" h="57150">
                  <a:moveTo>
                    <a:pt x="1340912" y="56780"/>
                  </a:moveTo>
                  <a:lnTo>
                    <a:pt x="0" y="56780"/>
                  </a:lnTo>
                  <a:lnTo>
                    <a:pt x="0" y="0"/>
                  </a:lnTo>
                  <a:lnTo>
                    <a:pt x="1340912" y="0"/>
                  </a:lnTo>
                  <a:lnTo>
                    <a:pt x="1340912" y="56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42796" y="1975986"/>
              <a:ext cx="1371598" cy="6329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186350" y="1527201"/>
              <a:ext cx="511809" cy="511809"/>
            </a:xfrm>
            <a:custGeom>
              <a:avLst/>
              <a:gdLst/>
              <a:ahLst/>
              <a:cxnLst/>
              <a:rect l="l" t="t" r="r" b="b"/>
              <a:pathLst>
                <a:path w="511809" h="511810">
                  <a:moveTo>
                    <a:pt x="255748" y="511498"/>
                  </a:moveTo>
                  <a:lnTo>
                    <a:pt x="209777" y="507378"/>
                  </a:lnTo>
                  <a:lnTo>
                    <a:pt x="166509" y="495498"/>
                  </a:lnTo>
                  <a:lnTo>
                    <a:pt x="126667" y="476581"/>
                  </a:lnTo>
                  <a:lnTo>
                    <a:pt x="90972" y="451349"/>
                  </a:lnTo>
                  <a:lnTo>
                    <a:pt x="60148" y="420525"/>
                  </a:lnTo>
                  <a:lnTo>
                    <a:pt x="34916" y="384830"/>
                  </a:lnTo>
                  <a:lnTo>
                    <a:pt x="15999" y="344988"/>
                  </a:lnTo>
                  <a:lnTo>
                    <a:pt x="4119" y="301720"/>
                  </a:lnTo>
                  <a:lnTo>
                    <a:pt x="0" y="255748"/>
                  </a:lnTo>
                  <a:lnTo>
                    <a:pt x="4119" y="209777"/>
                  </a:lnTo>
                  <a:lnTo>
                    <a:pt x="15999" y="166509"/>
                  </a:lnTo>
                  <a:lnTo>
                    <a:pt x="34916" y="126666"/>
                  </a:lnTo>
                  <a:lnTo>
                    <a:pt x="60148" y="90972"/>
                  </a:lnTo>
                  <a:lnTo>
                    <a:pt x="90972" y="60148"/>
                  </a:lnTo>
                  <a:lnTo>
                    <a:pt x="126667" y="34916"/>
                  </a:lnTo>
                  <a:lnTo>
                    <a:pt x="166509" y="15999"/>
                  </a:lnTo>
                  <a:lnTo>
                    <a:pt x="209777" y="4119"/>
                  </a:lnTo>
                  <a:lnTo>
                    <a:pt x="255748" y="0"/>
                  </a:lnTo>
                  <a:lnTo>
                    <a:pt x="305876" y="4958"/>
                  </a:lnTo>
                  <a:lnTo>
                    <a:pt x="353621" y="19466"/>
                  </a:lnTo>
                  <a:lnTo>
                    <a:pt x="397639" y="42967"/>
                  </a:lnTo>
                  <a:lnTo>
                    <a:pt x="436591" y="74906"/>
                  </a:lnTo>
                  <a:lnTo>
                    <a:pt x="468530" y="113858"/>
                  </a:lnTo>
                  <a:lnTo>
                    <a:pt x="492031" y="157877"/>
                  </a:lnTo>
                  <a:lnTo>
                    <a:pt x="506539" y="205621"/>
                  </a:lnTo>
                  <a:lnTo>
                    <a:pt x="511498" y="255748"/>
                  </a:lnTo>
                  <a:lnTo>
                    <a:pt x="507379" y="301720"/>
                  </a:lnTo>
                  <a:lnTo>
                    <a:pt x="495498" y="344988"/>
                  </a:lnTo>
                  <a:lnTo>
                    <a:pt x="476581" y="384830"/>
                  </a:lnTo>
                  <a:lnTo>
                    <a:pt x="451349" y="420525"/>
                  </a:lnTo>
                  <a:lnTo>
                    <a:pt x="420525" y="451349"/>
                  </a:lnTo>
                  <a:lnTo>
                    <a:pt x="384830" y="476581"/>
                  </a:lnTo>
                  <a:lnTo>
                    <a:pt x="344989" y="495498"/>
                  </a:lnTo>
                  <a:lnTo>
                    <a:pt x="301721" y="507378"/>
                  </a:lnTo>
                  <a:lnTo>
                    <a:pt x="255748" y="511498"/>
                  </a:lnTo>
                  <a:close/>
                </a:path>
              </a:pathLst>
            </a:custGeom>
            <a:solidFill>
              <a:srgbClr val="109E5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355369" y="1630107"/>
              <a:ext cx="173355" cy="306070"/>
            </a:xfrm>
            <a:custGeom>
              <a:avLst/>
              <a:gdLst/>
              <a:ahLst/>
              <a:cxnLst/>
              <a:rect l="l" t="t" r="r" b="b"/>
              <a:pathLst>
                <a:path w="173354" h="306069">
                  <a:moveTo>
                    <a:pt x="113426" y="305533"/>
                  </a:moveTo>
                  <a:lnTo>
                    <a:pt x="62308" y="305533"/>
                  </a:lnTo>
                  <a:lnTo>
                    <a:pt x="62308" y="268663"/>
                  </a:lnTo>
                  <a:lnTo>
                    <a:pt x="39173" y="261023"/>
                  </a:lnTo>
                  <a:lnTo>
                    <a:pt x="19697" y="247886"/>
                  </a:lnTo>
                  <a:lnTo>
                    <a:pt x="5949" y="228970"/>
                  </a:lnTo>
                  <a:lnTo>
                    <a:pt x="0" y="203990"/>
                  </a:lnTo>
                  <a:lnTo>
                    <a:pt x="37505" y="203990"/>
                  </a:lnTo>
                  <a:lnTo>
                    <a:pt x="41230" y="218232"/>
                  </a:lnTo>
                  <a:lnTo>
                    <a:pt x="50285" y="229527"/>
                  </a:lnTo>
                  <a:lnTo>
                    <a:pt x="65578" y="236969"/>
                  </a:lnTo>
                  <a:lnTo>
                    <a:pt x="88018" y="239651"/>
                  </a:lnTo>
                  <a:lnTo>
                    <a:pt x="111025" y="236539"/>
                  </a:lnTo>
                  <a:lnTo>
                    <a:pt x="125071" y="228809"/>
                  </a:lnTo>
                  <a:lnTo>
                    <a:pt x="132084" y="218869"/>
                  </a:lnTo>
                  <a:lnTo>
                    <a:pt x="133994" y="209128"/>
                  </a:lnTo>
                  <a:lnTo>
                    <a:pt x="132004" y="197266"/>
                  </a:lnTo>
                  <a:lnTo>
                    <a:pt x="124428" y="186311"/>
                  </a:lnTo>
                  <a:lnTo>
                    <a:pt x="108855" y="176489"/>
                  </a:lnTo>
                  <a:lnTo>
                    <a:pt x="82876" y="168027"/>
                  </a:lnTo>
                  <a:lnTo>
                    <a:pt x="50143" y="158054"/>
                  </a:lnTo>
                  <a:lnTo>
                    <a:pt x="24726" y="143775"/>
                  </a:lnTo>
                  <a:lnTo>
                    <a:pt x="8270" y="124169"/>
                  </a:lnTo>
                  <a:lnTo>
                    <a:pt x="2419" y="98217"/>
                  </a:lnTo>
                  <a:lnTo>
                    <a:pt x="7098" y="75542"/>
                  </a:lnTo>
                  <a:lnTo>
                    <a:pt x="19886" y="57570"/>
                  </a:lnTo>
                  <a:lnTo>
                    <a:pt x="38914" y="44584"/>
                  </a:lnTo>
                  <a:lnTo>
                    <a:pt x="62308" y="36868"/>
                  </a:lnTo>
                  <a:lnTo>
                    <a:pt x="62308" y="0"/>
                  </a:lnTo>
                  <a:lnTo>
                    <a:pt x="113426" y="0"/>
                  </a:lnTo>
                  <a:lnTo>
                    <a:pt x="113426" y="36868"/>
                  </a:lnTo>
                  <a:lnTo>
                    <a:pt x="137038" y="46463"/>
                  </a:lnTo>
                  <a:lnTo>
                    <a:pt x="153957" y="61498"/>
                  </a:lnTo>
                  <a:lnTo>
                    <a:pt x="164298" y="80386"/>
                  </a:lnTo>
                  <a:lnTo>
                    <a:pt x="168173" y="101541"/>
                  </a:lnTo>
                  <a:lnTo>
                    <a:pt x="130666" y="101541"/>
                  </a:lnTo>
                  <a:lnTo>
                    <a:pt x="127789" y="87045"/>
                  </a:lnTo>
                  <a:lnTo>
                    <a:pt x="120118" y="75778"/>
                  </a:lnTo>
                  <a:lnTo>
                    <a:pt x="107060" y="68477"/>
                  </a:lnTo>
                  <a:lnTo>
                    <a:pt x="88018" y="65880"/>
                  </a:lnTo>
                  <a:lnTo>
                    <a:pt x="68537" y="68156"/>
                  </a:lnTo>
                  <a:lnTo>
                    <a:pt x="53990" y="74569"/>
                  </a:lnTo>
                  <a:lnTo>
                    <a:pt x="44887" y="84495"/>
                  </a:lnTo>
                  <a:lnTo>
                    <a:pt x="41740" y="97310"/>
                  </a:lnTo>
                  <a:lnTo>
                    <a:pt x="44372" y="108506"/>
                  </a:lnTo>
                  <a:lnTo>
                    <a:pt x="53045" y="117974"/>
                  </a:lnTo>
                  <a:lnTo>
                    <a:pt x="68920" y="126251"/>
                  </a:lnTo>
                  <a:lnTo>
                    <a:pt x="93160" y="133878"/>
                  </a:lnTo>
                  <a:lnTo>
                    <a:pt x="121763" y="143241"/>
                  </a:lnTo>
                  <a:lnTo>
                    <a:pt x="147303" y="157337"/>
                  </a:lnTo>
                  <a:lnTo>
                    <a:pt x="165810" y="178288"/>
                  </a:lnTo>
                  <a:lnTo>
                    <a:pt x="173316" y="208221"/>
                  </a:lnTo>
                  <a:lnTo>
                    <a:pt x="168637" y="231647"/>
                  </a:lnTo>
                  <a:lnTo>
                    <a:pt x="155848" y="249435"/>
                  </a:lnTo>
                  <a:lnTo>
                    <a:pt x="136820" y="261727"/>
                  </a:lnTo>
                  <a:lnTo>
                    <a:pt x="113426" y="268663"/>
                  </a:lnTo>
                  <a:lnTo>
                    <a:pt x="113426" y="305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5585" y="1637013"/>
              <a:ext cx="2097406" cy="126032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797743" y="1770811"/>
              <a:ext cx="1457960" cy="70485"/>
            </a:xfrm>
            <a:custGeom>
              <a:avLst/>
              <a:gdLst/>
              <a:ahLst/>
              <a:cxnLst/>
              <a:rect l="l" t="t" r="r" b="b"/>
              <a:pathLst>
                <a:path w="1457960" h="70485">
                  <a:moveTo>
                    <a:pt x="1457945" y="70314"/>
                  </a:moveTo>
                  <a:lnTo>
                    <a:pt x="0" y="70314"/>
                  </a:lnTo>
                  <a:lnTo>
                    <a:pt x="0" y="0"/>
                  </a:lnTo>
                  <a:lnTo>
                    <a:pt x="1457945" y="0"/>
                  </a:lnTo>
                  <a:lnTo>
                    <a:pt x="1457945" y="70314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815409" y="1787807"/>
              <a:ext cx="29845" cy="34290"/>
            </a:xfrm>
            <a:custGeom>
              <a:avLst/>
              <a:gdLst/>
              <a:ahLst/>
              <a:cxnLst/>
              <a:rect l="l" t="t" r="r" b="b"/>
              <a:pathLst>
                <a:path w="29844" h="34289">
                  <a:moveTo>
                    <a:pt x="22807" y="33730"/>
                  </a:moveTo>
                  <a:lnTo>
                    <a:pt x="6577" y="33730"/>
                  </a:lnTo>
                  <a:lnTo>
                    <a:pt x="0" y="26179"/>
                  </a:lnTo>
                  <a:lnTo>
                    <a:pt x="0" y="7550"/>
                  </a:lnTo>
                  <a:lnTo>
                    <a:pt x="6577" y="0"/>
                  </a:lnTo>
                  <a:lnTo>
                    <a:pt x="18589" y="0"/>
                  </a:lnTo>
                  <a:lnTo>
                    <a:pt x="22326" y="1775"/>
                  </a:lnTo>
                  <a:lnTo>
                    <a:pt x="27837" y="8101"/>
                  </a:lnTo>
                  <a:lnTo>
                    <a:pt x="29385" y="12391"/>
                  </a:lnTo>
                  <a:lnTo>
                    <a:pt x="29385" y="26179"/>
                  </a:lnTo>
                  <a:lnTo>
                    <a:pt x="22807" y="3373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853746" y="1787807"/>
              <a:ext cx="29845" cy="34290"/>
            </a:xfrm>
            <a:custGeom>
              <a:avLst/>
              <a:gdLst/>
              <a:ahLst/>
              <a:cxnLst/>
              <a:rect l="l" t="t" r="r" b="b"/>
              <a:pathLst>
                <a:path w="29844" h="34289">
                  <a:moveTo>
                    <a:pt x="22807" y="33730"/>
                  </a:moveTo>
                  <a:lnTo>
                    <a:pt x="6577" y="33730"/>
                  </a:lnTo>
                  <a:lnTo>
                    <a:pt x="0" y="26179"/>
                  </a:lnTo>
                  <a:lnTo>
                    <a:pt x="0" y="7550"/>
                  </a:lnTo>
                  <a:lnTo>
                    <a:pt x="6577" y="0"/>
                  </a:lnTo>
                  <a:lnTo>
                    <a:pt x="18589" y="0"/>
                  </a:lnTo>
                  <a:lnTo>
                    <a:pt x="22326" y="1775"/>
                  </a:lnTo>
                  <a:lnTo>
                    <a:pt x="27837" y="8101"/>
                  </a:lnTo>
                  <a:lnTo>
                    <a:pt x="29385" y="12391"/>
                  </a:lnTo>
                  <a:lnTo>
                    <a:pt x="29385" y="26179"/>
                  </a:lnTo>
                  <a:lnTo>
                    <a:pt x="22807" y="3373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892081" y="1787807"/>
              <a:ext cx="29845" cy="34290"/>
            </a:xfrm>
            <a:custGeom>
              <a:avLst/>
              <a:gdLst/>
              <a:ahLst/>
              <a:cxnLst/>
              <a:rect l="l" t="t" r="r" b="b"/>
              <a:pathLst>
                <a:path w="29844" h="34289">
                  <a:moveTo>
                    <a:pt x="22807" y="33730"/>
                  </a:moveTo>
                  <a:lnTo>
                    <a:pt x="6577" y="33730"/>
                  </a:lnTo>
                  <a:lnTo>
                    <a:pt x="0" y="26179"/>
                  </a:lnTo>
                  <a:lnTo>
                    <a:pt x="0" y="7550"/>
                  </a:lnTo>
                  <a:lnTo>
                    <a:pt x="6577" y="0"/>
                  </a:lnTo>
                  <a:lnTo>
                    <a:pt x="18589" y="0"/>
                  </a:lnTo>
                  <a:lnTo>
                    <a:pt x="22326" y="1775"/>
                  </a:lnTo>
                  <a:lnTo>
                    <a:pt x="27837" y="8101"/>
                  </a:lnTo>
                  <a:lnTo>
                    <a:pt x="29385" y="12391"/>
                  </a:lnTo>
                  <a:lnTo>
                    <a:pt x="29385" y="26179"/>
                  </a:lnTo>
                  <a:lnTo>
                    <a:pt x="22807" y="33730"/>
                  </a:lnTo>
                  <a:close/>
                </a:path>
              </a:pathLst>
            </a:custGeom>
            <a:solidFill>
              <a:srgbClr val="34A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2797743" y="1841126"/>
              <a:ext cx="1457960" cy="141605"/>
            </a:xfrm>
            <a:custGeom>
              <a:avLst/>
              <a:gdLst/>
              <a:ahLst/>
              <a:cxnLst/>
              <a:rect l="l" t="t" r="r" b="b"/>
              <a:pathLst>
                <a:path w="1457960" h="141605">
                  <a:moveTo>
                    <a:pt x="1457945" y="141579"/>
                  </a:moveTo>
                  <a:lnTo>
                    <a:pt x="0" y="141579"/>
                  </a:lnTo>
                  <a:lnTo>
                    <a:pt x="0" y="0"/>
                  </a:lnTo>
                  <a:lnTo>
                    <a:pt x="1457945" y="0"/>
                  </a:lnTo>
                  <a:lnTo>
                    <a:pt x="1457945" y="141579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2853709" y="1883540"/>
              <a:ext cx="1341755" cy="57150"/>
            </a:xfrm>
            <a:custGeom>
              <a:avLst/>
              <a:gdLst/>
              <a:ahLst/>
              <a:cxnLst/>
              <a:rect l="l" t="t" r="r" b="b"/>
              <a:pathLst>
                <a:path w="1341754" h="57150">
                  <a:moveTo>
                    <a:pt x="1341160" y="56779"/>
                  </a:moveTo>
                  <a:lnTo>
                    <a:pt x="0" y="56779"/>
                  </a:lnTo>
                  <a:lnTo>
                    <a:pt x="0" y="0"/>
                  </a:lnTo>
                  <a:lnTo>
                    <a:pt x="1341160" y="0"/>
                  </a:lnTo>
                  <a:lnTo>
                    <a:pt x="1341160" y="56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8954" y="2192145"/>
              <a:ext cx="68892" cy="1078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97421" y="2149934"/>
              <a:ext cx="433276" cy="23438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22465" y="2166317"/>
              <a:ext cx="333492" cy="23455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45706" y="1992578"/>
              <a:ext cx="632460" cy="250825"/>
            </a:xfrm>
            <a:custGeom>
              <a:avLst/>
              <a:gdLst/>
              <a:ahLst/>
              <a:cxnLst/>
              <a:rect l="l" t="t" r="r" b="b"/>
              <a:pathLst>
                <a:path w="632460" h="250825">
                  <a:moveTo>
                    <a:pt x="632271" y="250677"/>
                  </a:moveTo>
                  <a:lnTo>
                    <a:pt x="0" y="250677"/>
                  </a:lnTo>
                  <a:lnTo>
                    <a:pt x="0" y="0"/>
                  </a:lnTo>
                  <a:lnTo>
                    <a:pt x="632271" y="0"/>
                  </a:lnTo>
                  <a:lnTo>
                    <a:pt x="632271" y="250677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31333" y="4410028"/>
            <a:ext cx="1646767" cy="10343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7800"/>
              </a:lnSpc>
              <a:spcBef>
                <a:spcPts val="133"/>
              </a:spcBef>
            </a:pPr>
            <a:r>
              <a:rPr sz="1867" b="1" spc="-127" dirty="0">
                <a:solidFill>
                  <a:srgbClr val="EA4335"/>
                </a:solidFill>
                <a:latin typeface="Tahoma"/>
                <a:cs typeface="Tahoma"/>
              </a:rPr>
              <a:t>Challenge</a:t>
            </a:r>
            <a:r>
              <a:rPr sz="1867" b="1" spc="-133" dirty="0">
                <a:solidFill>
                  <a:srgbClr val="EA4335"/>
                </a:solidFill>
                <a:latin typeface="Tahoma"/>
                <a:cs typeface="Tahoma"/>
              </a:rPr>
              <a:t> </a:t>
            </a:r>
            <a:r>
              <a:rPr sz="1867" b="1" spc="-33" dirty="0">
                <a:solidFill>
                  <a:srgbClr val="EA4335"/>
                </a:solidFill>
                <a:latin typeface="Tahoma"/>
                <a:cs typeface="Tahoma"/>
              </a:rPr>
              <a:t>1: </a:t>
            </a:r>
            <a:r>
              <a:rPr sz="1867" i="1" spc="-152" dirty="0">
                <a:solidFill>
                  <a:srgbClr val="666666"/>
                </a:solidFill>
                <a:latin typeface="Lucida Sans"/>
                <a:cs typeface="Lucida Sans"/>
              </a:rPr>
              <a:t>Crediting</a:t>
            </a:r>
            <a:r>
              <a:rPr sz="1867" i="1" spc="87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67" i="1" spc="-173" dirty="0">
                <a:solidFill>
                  <a:srgbClr val="666666"/>
                </a:solidFill>
                <a:latin typeface="Lucida Sans"/>
                <a:cs typeface="Lucida Sans"/>
              </a:rPr>
              <a:t>Across </a:t>
            </a:r>
            <a:r>
              <a:rPr sz="1867" i="1" spc="-13" dirty="0">
                <a:solidFill>
                  <a:srgbClr val="666666"/>
                </a:solidFill>
                <a:latin typeface="Lucida Sans"/>
                <a:cs typeface="Lucida Sans"/>
              </a:rPr>
              <a:t>Keywords</a:t>
            </a:r>
            <a:endParaRPr sz="1867">
              <a:latin typeface="Lucida Sans"/>
              <a:cs typeface="Lucida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75001" y="4410560"/>
            <a:ext cx="1646767" cy="10343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7800"/>
              </a:lnSpc>
              <a:spcBef>
                <a:spcPts val="133"/>
              </a:spcBef>
            </a:pPr>
            <a:r>
              <a:rPr sz="1867" b="1" spc="-127" dirty="0">
                <a:solidFill>
                  <a:srgbClr val="EA4335"/>
                </a:solidFill>
                <a:latin typeface="Tahoma"/>
                <a:cs typeface="Tahoma"/>
              </a:rPr>
              <a:t>Challenge</a:t>
            </a:r>
            <a:r>
              <a:rPr sz="1867" b="1" spc="-133" dirty="0">
                <a:solidFill>
                  <a:srgbClr val="EA4335"/>
                </a:solidFill>
                <a:latin typeface="Tahoma"/>
                <a:cs typeface="Tahoma"/>
              </a:rPr>
              <a:t> </a:t>
            </a:r>
            <a:r>
              <a:rPr sz="1867" b="1" spc="-33" dirty="0">
                <a:solidFill>
                  <a:srgbClr val="EA4335"/>
                </a:solidFill>
                <a:latin typeface="Tahoma"/>
                <a:cs typeface="Tahoma"/>
              </a:rPr>
              <a:t>2: </a:t>
            </a:r>
            <a:r>
              <a:rPr sz="1867" i="1" spc="-152" dirty="0">
                <a:solidFill>
                  <a:srgbClr val="666666"/>
                </a:solidFill>
                <a:latin typeface="Lucida Sans"/>
                <a:cs typeface="Lucida Sans"/>
              </a:rPr>
              <a:t>Crediting</a:t>
            </a:r>
            <a:r>
              <a:rPr sz="1867" i="1" spc="87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1867" i="1" spc="-173" dirty="0">
                <a:solidFill>
                  <a:srgbClr val="666666"/>
                </a:solidFill>
                <a:latin typeface="Lucida Sans"/>
                <a:cs typeface="Lucida Sans"/>
              </a:rPr>
              <a:t>Across </a:t>
            </a:r>
            <a:r>
              <a:rPr sz="1867" i="1" spc="-13" dirty="0">
                <a:solidFill>
                  <a:srgbClr val="666666"/>
                </a:solidFill>
                <a:latin typeface="Lucida Sans"/>
                <a:cs typeface="Lucida Sans"/>
              </a:rPr>
              <a:t>Devices</a:t>
            </a:r>
            <a:endParaRPr sz="1867">
              <a:latin typeface="Lucida Sans"/>
              <a:cs typeface="Lucida San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57515" y="2193029"/>
            <a:ext cx="7139093" cy="2193713"/>
            <a:chOff x="343136" y="1644771"/>
            <a:chExt cx="5354320" cy="1645285"/>
          </a:xfrm>
        </p:grpSpPr>
        <p:sp>
          <p:nvSpPr>
            <p:cNvPr id="48" name="object 48"/>
            <p:cNvSpPr/>
            <p:nvPr/>
          </p:nvSpPr>
          <p:spPr>
            <a:xfrm>
              <a:off x="345695" y="2315347"/>
              <a:ext cx="632460" cy="78740"/>
            </a:xfrm>
            <a:custGeom>
              <a:avLst/>
              <a:gdLst/>
              <a:ahLst/>
              <a:cxnLst/>
              <a:rect l="l" t="t" r="r" b="b"/>
              <a:pathLst>
                <a:path w="632460" h="78739">
                  <a:moveTo>
                    <a:pt x="632271" y="78598"/>
                  </a:moveTo>
                  <a:lnTo>
                    <a:pt x="0" y="78598"/>
                  </a:lnTo>
                  <a:lnTo>
                    <a:pt x="0" y="0"/>
                  </a:lnTo>
                  <a:lnTo>
                    <a:pt x="632271" y="0"/>
                  </a:lnTo>
                  <a:lnTo>
                    <a:pt x="632271" y="78598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442726" y="2275985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30">
                  <a:moveTo>
                    <a:pt x="0" y="0"/>
                  </a:moveTo>
                  <a:lnTo>
                    <a:pt x="417298" y="0"/>
                  </a:lnTo>
                </a:path>
              </a:pathLst>
            </a:custGeom>
            <a:ln w="9524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221" y="1817161"/>
              <a:ext cx="155656" cy="1556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4145" y="2076133"/>
              <a:ext cx="68890" cy="10783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45694" y="2441308"/>
              <a:ext cx="632460" cy="205104"/>
            </a:xfrm>
            <a:custGeom>
              <a:avLst/>
              <a:gdLst/>
              <a:ahLst/>
              <a:cxnLst/>
              <a:rect l="l" t="t" r="r" b="b"/>
              <a:pathLst>
                <a:path w="632460" h="205105">
                  <a:moveTo>
                    <a:pt x="309676" y="125958"/>
                  </a:moveTo>
                  <a:lnTo>
                    <a:pt x="0" y="125958"/>
                  </a:lnTo>
                  <a:lnTo>
                    <a:pt x="0" y="204558"/>
                  </a:lnTo>
                  <a:lnTo>
                    <a:pt x="309676" y="204558"/>
                  </a:lnTo>
                  <a:lnTo>
                    <a:pt x="309676" y="125958"/>
                  </a:lnTo>
                  <a:close/>
                </a:path>
                <a:path w="632460" h="205105">
                  <a:moveTo>
                    <a:pt x="632256" y="0"/>
                  </a:moveTo>
                  <a:lnTo>
                    <a:pt x="0" y="0"/>
                  </a:lnTo>
                  <a:lnTo>
                    <a:pt x="0" y="78600"/>
                  </a:lnTo>
                  <a:lnTo>
                    <a:pt x="632256" y="78600"/>
                  </a:lnTo>
                  <a:lnTo>
                    <a:pt x="632256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136" y="1644771"/>
              <a:ext cx="770947" cy="139701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12451" y="3036828"/>
              <a:ext cx="5075555" cy="243840"/>
            </a:xfrm>
            <a:custGeom>
              <a:avLst/>
              <a:gdLst/>
              <a:ahLst/>
              <a:cxnLst/>
              <a:rect l="l" t="t" r="r" b="b"/>
              <a:pathLst>
                <a:path w="5075555" h="243839">
                  <a:moveTo>
                    <a:pt x="5075047" y="0"/>
                  </a:moveTo>
                  <a:lnTo>
                    <a:pt x="5075047" y="238124"/>
                  </a:lnTo>
                  <a:lnTo>
                    <a:pt x="2993047" y="238124"/>
                  </a:lnTo>
                  <a:lnTo>
                    <a:pt x="2993047" y="599"/>
                  </a:lnTo>
                </a:path>
                <a:path w="5075555" h="243839">
                  <a:moveTo>
                    <a:pt x="2840275" y="5229"/>
                  </a:moveTo>
                  <a:lnTo>
                    <a:pt x="2840275" y="243353"/>
                  </a:lnTo>
                  <a:lnTo>
                    <a:pt x="1545775" y="243353"/>
                  </a:lnTo>
                  <a:lnTo>
                    <a:pt x="1545775" y="5829"/>
                  </a:lnTo>
                </a:path>
                <a:path w="5075555" h="243839">
                  <a:moveTo>
                    <a:pt x="1294500" y="5229"/>
                  </a:moveTo>
                  <a:lnTo>
                    <a:pt x="1294500" y="243353"/>
                  </a:lnTo>
                  <a:lnTo>
                    <a:pt x="0" y="243353"/>
                  </a:lnTo>
                  <a:lnTo>
                    <a:pt x="0" y="5829"/>
                  </a:lnTo>
                </a:path>
              </a:pathLst>
            </a:custGeom>
            <a:ln w="19024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72575" y="1176033"/>
            <a:ext cx="9149079" cy="2299711"/>
          </a:xfrm>
          <a:prstGeom prst="rect">
            <a:avLst/>
          </a:prstGeom>
        </p:spPr>
        <p:txBody>
          <a:bodyPr vert="horz" wrap="square" lIns="0" tIns="14393" rIns="0" bIns="0" rtlCol="0">
            <a:spAutoFit/>
          </a:bodyPr>
          <a:lstStyle/>
          <a:p>
            <a:pPr marL="16933" marR="667157">
              <a:lnSpc>
                <a:spcPct val="100699"/>
              </a:lnSpc>
              <a:spcBef>
                <a:spcPts val="113"/>
              </a:spcBef>
            </a:pP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Increasingly</a:t>
            </a:r>
            <a:r>
              <a:rPr sz="2400" spc="-21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complex</a:t>
            </a:r>
            <a:r>
              <a:rPr sz="2400" spc="-21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conversion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paths</a:t>
            </a:r>
            <a:r>
              <a:rPr sz="2400" spc="-21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introduce</a:t>
            </a:r>
            <a:r>
              <a:rPr sz="2400" spc="-21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3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challenges</a:t>
            </a:r>
            <a:r>
              <a:rPr sz="2400" spc="-21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33" dirty="0">
                <a:solidFill>
                  <a:srgbClr val="3E4D5A"/>
                </a:solidFill>
                <a:latin typeface="Tahoma"/>
                <a:cs typeface="Tahoma"/>
              </a:rPr>
              <a:t>in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measurement</a:t>
            </a:r>
            <a:endParaRPr sz="2400">
              <a:latin typeface="Tahoma"/>
              <a:cs typeface="Tahoma"/>
            </a:endParaRPr>
          </a:p>
          <a:p>
            <a:pPr marR="6773" algn="r">
              <a:spcBef>
                <a:spcPts val="40"/>
              </a:spcBef>
              <a:tabLst>
                <a:tab pos="1336853" algn="l"/>
              </a:tabLst>
            </a:pPr>
            <a:r>
              <a:rPr sz="1867" b="1" spc="-127" dirty="0">
                <a:solidFill>
                  <a:srgbClr val="2962FF"/>
                </a:solidFill>
                <a:latin typeface="Tahoma"/>
                <a:cs typeface="Tahoma"/>
              </a:rPr>
              <a:t>Last</a:t>
            </a:r>
            <a:r>
              <a:rPr sz="1867" b="1" spc="-152" dirty="0">
                <a:solidFill>
                  <a:srgbClr val="2962FF"/>
                </a:solidFill>
                <a:latin typeface="Tahoma"/>
                <a:cs typeface="Tahoma"/>
              </a:rPr>
              <a:t> </a:t>
            </a:r>
            <a:r>
              <a:rPr sz="1867" b="1" spc="-13" dirty="0">
                <a:solidFill>
                  <a:srgbClr val="2962FF"/>
                </a:solidFill>
                <a:latin typeface="Tahoma"/>
                <a:cs typeface="Tahoma"/>
              </a:rPr>
              <a:t>Click</a:t>
            </a:r>
            <a:r>
              <a:rPr sz="1867" b="1" dirty="0">
                <a:solidFill>
                  <a:srgbClr val="2962FF"/>
                </a:solidFill>
                <a:latin typeface="Tahoma"/>
                <a:cs typeface="Tahoma"/>
              </a:rPr>
              <a:t>	</a:t>
            </a:r>
            <a:r>
              <a:rPr sz="1867" b="1" spc="-13" dirty="0">
                <a:solidFill>
                  <a:srgbClr val="109E58"/>
                </a:solidFill>
                <a:latin typeface="Tahoma"/>
                <a:cs typeface="Tahoma"/>
              </a:rPr>
              <a:t>Conversion</a:t>
            </a:r>
            <a:endParaRPr sz="1867">
              <a:latin typeface="Tahoma"/>
              <a:cs typeface="Tahoma"/>
            </a:endParaRPr>
          </a:p>
          <a:p>
            <a:pPr marL="480895">
              <a:spcBef>
                <a:spcPts val="1793"/>
              </a:spcBef>
              <a:tabLst>
                <a:tab pos="2236837" algn="l"/>
              </a:tabLst>
            </a:pPr>
            <a:r>
              <a:rPr sz="933" b="1" spc="-13" dirty="0">
                <a:solidFill>
                  <a:srgbClr val="666666"/>
                </a:solidFill>
                <a:latin typeface="Tahoma"/>
                <a:cs typeface="Tahoma"/>
              </a:rPr>
              <a:t>Generic</a:t>
            </a:r>
            <a:r>
              <a:rPr sz="933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933" b="1" spc="-27" dirty="0">
                <a:solidFill>
                  <a:srgbClr val="666666"/>
                </a:solidFill>
                <a:latin typeface="Tahoma"/>
                <a:cs typeface="Tahoma"/>
              </a:rPr>
              <a:t>Brand</a:t>
            </a:r>
            <a:endParaRPr sz="933">
              <a:latin typeface="Tahoma"/>
              <a:cs typeface="Tahoma"/>
            </a:endParaRPr>
          </a:p>
          <a:p>
            <a:pPr marL="299713">
              <a:spcBef>
                <a:spcPts val="1100"/>
              </a:spcBef>
              <a:tabLst>
                <a:tab pos="2034489" algn="l"/>
              </a:tabLst>
            </a:pPr>
            <a:r>
              <a:rPr sz="1067" b="1" spc="-33" dirty="0">
                <a:solidFill>
                  <a:srgbClr val="999999"/>
                </a:solidFill>
                <a:latin typeface="Tahoma"/>
                <a:cs typeface="Tahoma"/>
              </a:rPr>
              <a:t>Ad</a:t>
            </a:r>
            <a:r>
              <a:rPr sz="1067" b="1" spc="-87" dirty="0">
                <a:solidFill>
                  <a:srgbClr val="999999"/>
                </a:solidFill>
                <a:latin typeface="Tahoma"/>
                <a:cs typeface="Tahoma"/>
              </a:rPr>
              <a:t> </a:t>
            </a:r>
            <a:r>
              <a:rPr sz="1067" b="1" spc="-27" dirty="0">
                <a:solidFill>
                  <a:srgbClr val="999999"/>
                </a:solidFill>
                <a:latin typeface="Tahoma"/>
                <a:cs typeface="Tahoma"/>
              </a:rPr>
              <a:t>Click</a:t>
            </a:r>
            <a:r>
              <a:rPr sz="1067" b="1" dirty="0">
                <a:solidFill>
                  <a:srgbClr val="999999"/>
                </a:solidFill>
                <a:latin typeface="Tahoma"/>
                <a:cs typeface="Tahoma"/>
              </a:rPr>
              <a:t>	</a:t>
            </a:r>
            <a:r>
              <a:rPr sz="1067" b="1" spc="-33" dirty="0">
                <a:solidFill>
                  <a:srgbClr val="999999"/>
                </a:solidFill>
                <a:latin typeface="Tahoma"/>
                <a:cs typeface="Tahoma"/>
              </a:rPr>
              <a:t>Ad</a:t>
            </a:r>
            <a:r>
              <a:rPr sz="1067" b="1" spc="-87" dirty="0">
                <a:solidFill>
                  <a:srgbClr val="999999"/>
                </a:solidFill>
                <a:latin typeface="Tahoma"/>
                <a:cs typeface="Tahoma"/>
              </a:rPr>
              <a:t> </a:t>
            </a:r>
            <a:r>
              <a:rPr sz="1067" b="1" spc="-13" dirty="0">
                <a:solidFill>
                  <a:srgbClr val="999999"/>
                </a:solidFill>
                <a:latin typeface="Tahoma"/>
                <a:cs typeface="Tahoma"/>
              </a:rPr>
              <a:t>Click</a:t>
            </a:r>
            <a:endParaRPr sz="1067">
              <a:latin typeface="Tahoma"/>
              <a:cs typeface="Tahoma"/>
            </a:endParaRPr>
          </a:p>
          <a:p>
            <a:pPr marL="6864602">
              <a:spcBef>
                <a:spcPts val="620"/>
              </a:spcBef>
            </a:pPr>
            <a:r>
              <a:rPr sz="1067" b="1" spc="-13" dirty="0">
                <a:solidFill>
                  <a:srgbClr val="666666"/>
                </a:solidFill>
                <a:latin typeface="Tahoma"/>
                <a:cs typeface="Tahoma"/>
              </a:rPr>
              <a:t>Brand</a:t>
            </a:r>
            <a:endParaRPr sz="1067">
              <a:latin typeface="Tahoma"/>
              <a:cs typeface="Tahoma"/>
            </a:endParaRPr>
          </a:p>
          <a:p>
            <a:pPr marL="6898468">
              <a:spcBef>
                <a:spcPts val="1280"/>
              </a:spcBef>
            </a:pPr>
            <a:r>
              <a:rPr sz="1067" b="1" spc="-33" dirty="0">
                <a:solidFill>
                  <a:srgbClr val="999999"/>
                </a:solidFill>
                <a:latin typeface="Tahoma"/>
                <a:cs typeface="Tahoma"/>
              </a:rPr>
              <a:t>Ad</a:t>
            </a:r>
            <a:r>
              <a:rPr sz="1067" b="1" spc="-87" dirty="0">
                <a:solidFill>
                  <a:srgbClr val="999999"/>
                </a:solidFill>
                <a:latin typeface="Tahoma"/>
                <a:cs typeface="Tahoma"/>
              </a:rPr>
              <a:t> </a:t>
            </a:r>
            <a:r>
              <a:rPr sz="1067" b="1" spc="-13" dirty="0">
                <a:solidFill>
                  <a:srgbClr val="999999"/>
                </a:solidFill>
                <a:latin typeface="Tahoma"/>
                <a:cs typeface="Tahoma"/>
              </a:rPr>
              <a:t>Click</a:t>
            </a:r>
            <a:endParaRPr sz="1067">
              <a:latin typeface="Tahoma"/>
              <a:cs typeface="Tahoma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90404" y="-30849"/>
            <a:ext cx="4560147" cy="755762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173" dirty="0"/>
              <a:t>Attribution</a:t>
            </a:r>
            <a:r>
              <a:rPr spc="-327" dirty="0"/>
              <a:t> </a:t>
            </a:r>
            <a:r>
              <a:rPr spc="-160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620220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434" y="3375233"/>
            <a:ext cx="2481199" cy="28831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2641" y="2122934"/>
            <a:ext cx="922799" cy="21019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470468" y="2951767"/>
            <a:ext cx="1036320" cy="350520"/>
          </a:xfrm>
          <a:custGeom>
            <a:avLst/>
            <a:gdLst/>
            <a:ahLst/>
            <a:cxnLst/>
            <a:rect l="l" t="t" r="r" b="b"/>
            <a:pathLst>
              <a:path w="777239" h="262889">
                <a:moveTo>
                  <a:pt x="131405" y="262800"/>
                </a:moveTo>
                <a:lnTo>
                  <a:pt x="0" y="131405"/>
                </a:lnTo>
                <a:lnTo>
                  <a:pt x="131405" y="0"/>
                </a:lnTo>
                <a:lnTo>
                  <a:pt x="131405" y="65708"/>
                </a:lnTo>
                <a:lnTo>
                  <a:pt x="777010" y="65708"/>
                </a:lnTo>
                <a:lnTo>
                  <a:pt x="777010" y="197103"/>
                </a:lnTo>
                <a:lnTo>
                  <a:pt x="131405" y="197103"/>
                </a:lnTo>
                <a:lnTo>
                  <a:pt x="131405" y="262800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529397" y="2513599"/>
            <a:ext cx="1036320" cy="350520"/>
          </a:xfrm>
          <a:custGeom>
            <a:avLst/>
            <a:gdLst/>
            <a:ahLst/>
            <a:cxnLst/>
            <a:rect l="l" t="t" r="r" b="b"/>
            <a:pathLst>
              <a:path w="777239" h="262889">
                <a:moveTo>
                  <a:pt x="645590" y="262800"/>
                </a:moveTo>
                <a:lnTo>
                  <a:pt x="645590" y="197103"/>
                </a:lnTo>
                <a:lnTo>
                  <a:pt x="0" y="197103"/>
                </a:lnTo>
                <a:lnTo>
                  <a:pt x="0" y="65709"/>
                </a:lnTo>
                <a:lnTo>
                  <a:pt x="645590" y="65709"/>
                </a:lnTo>
                <a:lnTo>
                  <a:pt x="645590" y="0"/>
                </a:lnTo>
                <a:lnTo>
                  <a:pt x="776997" y="131406"/>
                </a:lnTo>
                <a:lnTo>
                  <a:pt x="645590" y="262800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500384" y="2507944"/>
            <a:ext cx="1036320" cy="350520"/>
          </a:xfrm>
          <a:custGeom>
            <a:avLst/>
            <a:gdLst/>
            <a:ahLst/>
            <a:cxnLst/>
            <a:rect l="l" t="t" r="r" b="b"/>
            <a:pathLst>
              <a:path w="777239" h="262889">
                <a:moveTo>
                  <a:pt x="645604" y="262800"/>
                </a:moveTo>
                <a:lnTo>
                  <a:pt x="645604" y="197090"/>
                </a:lnTo>
                <a:lnTo>
                  <a:pt x="0" y="197090"/>
                </a:lnTo>
                <a:lnTo>
                  <a:pt x="0" y="65696"/>
                </a:lnTo>
                <a:lnTo>
                  <a:pt x="645604" y="65696"/>
                </a:lnTo>
                <a:lnTo>
                  <a:pt x="645604" y="0"/>
                </a:lnTo>
                <a:lnTo>
                  <a:pt x="776998" y="131393"/>
                </a:lnTo>
                <a:lnTo>
                  <a:pt x="645604" y="262800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822953" y="3332072"/>
            <a:ext cx="3025140" cy="1292013"/>
          </a:xfrm>
          <a:custGeom>
            <a:avLst/>
            <a:gdLst/>
            <a:ahLst/>
            <a:cxnLst/>
            <a:rect l="l" t="t" r="r" b="b"/>
            <a:pathLst>
              <a:path w="2268854" h="969010">
                <a:moveTo>
                  <a:pt x="168731" y="968641"/>
                </a:moveTo>
                <a:lnTo>
                  <a:pt x="0" y="890853"/>
                </a:lnTo>
                <a:lnTo>
                  <a:pt x="77837" y="722032"/>
                </a:lnTo>
                <a:lnTo>
                  <a:pt x="100557" y="783690"/>
                </a:lnTo>
                <a:lnTo>
                  <a:pt x="2223375" y="0"/>
                </a:lnTo>
                <a:lnTo>
                  <a:pt x="2268828" y="123303"/>
                </a:lnTo>
                <a:lnTo>
                  <a:pt x="146011" y="906982"/>
                </a:lnTo>
                <a:lnTo>
                  <a:pt x="168731" y="968641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1816734" y="1537149"/>
            <a:ext cx="8774007" cy="1974427"/>
            <a:chOff x="1362550" y="1152862"/>
            <a:chExt cx="6580505" cy="14808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9125" y="1208200"/>
              <a:ext cx="2916097" cy="4088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2550" y="1608543"/>
              <a:ext cx="1925698" cy="10250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7462" y="1714850"/>
              <a:ext cx="1115875" cy="4088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5413" y="1152862"/>
              <a:ext cx="2337071" cy="13785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2154" y="1158077"/>
              <a:ext cx="581070" cy="2231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0945" y="1692225"/>
              <a:ext cx="1263148" cy="4367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2525" y="1692226"/>
              <a:ext cx="1105750" cy="3628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6677" y="1261475"/>
              <a:ext cx="535623" cy="2190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36451" y="1282423"/>
              <a:ext cx="496081" cy="162773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9932" y="3749066"/>
            <a:ext cx="3390549" cy="2461765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6000269" y="5018867"/>
            <a:ext cx="1817793" cy="350520"/>
          </a:xfrm>
          <a:custGeom>
            <a:avLst/>
            <a:gdLst/>
            <a:ahLst/>
            <a:cxnLst/>
            <a:rect l="l" t="t" r="r" b="b"/>
            <a:pathLst>
              <a:path w="1363345" h="262889">
                <a:moveTo>
                  <a:pt x="1231798" y="262798"/>
                </a:moveTo>
                <a:lnTo>
                  <a:pt x="1231798" y="197098"/>
                </a:lnTo>
                <a:lnTo>
                  <a:pt x="0" y="197098"/>
                </a:lnTo>
                <a:lnTo>
                  <a:pt x="0" y="65698"/>
                </a:lnTo>
                <a:lnTo>
                  <a:pt x="1231798" y="65698"/>
                </a:lnTo>
                <a:lnTo>
                  <a:pt x="1231798" y="0"/>
                </a:lnTo>
                <a:lnTo>
                  <a:pt x="1363198" y="131398"/>
                </a:lnTo>
                <a:lnTo>
                  <a:pt x="1231798" y="262798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47526" y="339256"/>
            <a:ext cx="11013028" cy="1161001"/>
          </a:xfrm>
          <a:prstGeom prst="rect">
            <a:avLst/>
          </a:prstGeom>
        </p:spPr>
        <p:txBody>
          <a:bodyPr vert="horz" wrap="square" lIns="0" tIns="6773" rIns="0" bIns="0" rtlCol="0" anchor="b">
            <a:spAutoFit/>
          </a:bodyPr>
          <a:lstStyle/>
          <a:p>
            <a:pPr marL="16933" marR="6773">
              <a:lnSpc>
                <a:spcPts val="4533"/>
              </a:lnSpc>
              <a:spcBef>
                <a:spcPts val="53"/>
              </a:spcBef>
            </a:pPr>
            <a:r>
              <a:rPr sz="3600" spc="-180" dirty="0">
                <a:solidFill>
                  <a:schemeClr val="tx1"/>
                </a:solidFill>
              </a:rPr>
              <a:t>But</a:t>
            </a:r>
            <a:r>
              <a:rPr sz="3600" spc="-360" dirty="0">
                <a:solidFill>
                  <a:schemeClr val="tx1"/>
                </a:solidFill>
              </a:rPr>
              <a:t> </a:t>
            </a:r>
            <a:r>
              <a:rPr sz="3600" spc="-293" dirty="0">
                <a:solidFill>
                  <a:schemeClr val="tx1"/>
                </a:solidFill>
              </a:rPr>
              <a:t>how</a:t>
            </a:r>
            <a:r>
              <a:rPr sz="3600" spc="-360" dirty="0">
                <a:solidFill>
                  <a:schemeClr val="tx1"/>
                </a:solidFill>
              </a:rPr>
              <a:t> </a:t>
            </a:r>
            <a:r>
              <a:rPr sz="3600" spc="-213" dirty="0">
                <a:solidFill>
                  <a:schemeClr val="tx1"/>
                </a:solidFill>
              </a:rPr>
              <a:t>do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305" dirty="0">
                <a:solidFill>
                  <a:schemeClr val="tx1"/>
                </a:solidFill>
              </a:rPr>
              <a:t>we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20" dirty="0">
                <a:solidFill>
                  <a:schemeClr val="tx1"/>
                </a:solidFill>
              </a:rPr>
              <a:t>determine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300" dirty="0">
                <a:solidFill>
                  <a:schemeClr val="tx1"/>
                </a:solidFill>
              </a:rPr>
              <a:t>who</a:t>
            </a:r>
            <a:r>
              <a:rPr sz="3600" spc="-367" dirty="0">
                <a:solidFill>
                  <a:schemeClr val="tx1"/>
                </a:solidFill>
              </a:rPr>
              <a:t> </a:t>
            </a:r>
            <a:r>
              <a:rPr sz="3600" spc="-260" dirty="0">
                <a:solidFill>
                  <a:schemeClr val="tx1"/>
                </a:solidFill>
              </a:rPr>
              <a:t>gets</a:t>
            </a:r>
            <a:r>
              <a:rPr sz="3600" spc="-360" dirty="0">
                <a:solidFill>
                  <a:schemeClr val="tx1"/>
                </a:solidFill>
              </a:rPr>
              <a:t> </a:t>
            </a:r>
            <a:r>
              <a:rPr sz="3600" spc="-167" dirty="0">
                <a:solidFill>
                  <a:schemeClr val="tx1"/>
                </a:solidFill>
              </a:rPr>
              <a:t>credit</a:t>
            </a:r>
            <a:r>
              <a:rPr sz="3600" spc="-360" dirty="0">
                <a:solidFill>
                  <a:schemeClr val="tx1"/>
                </a:solidFill>
              </a:rPr>
              <a:t> </a:t>
            </a:r>
            <a:r>
              <a:rPr sz="3600" dirty="0">
                <a:solidFill>
                  <a:schemeClr val="tx1"/>
                </a:solidFill>
              </a:rPr>
              <a:t>in</a:t>
            </a:r>
            <a:r>
              <a:rPr sz="3600" spc="253" dirty="0">
                <a:solidFill>
                  <a:schemeClr val="tx1"/>
                </a:solidFill>
              </a:rPr>
              <a:t> </a:t>
            </a:r>
            <a:r>
              <a:rPr sz="3600" spc="-67" dirty="0">
                <a:solidFill>
                  <a:schemeClr val="tx1"/>
                </a:solidFill>
              </a:rPr>
              <a:t>a </a:t>
            </a:r>
            <a:r>
              <a:rPr sz="3600" spc="-213" dirty="0">
                <a:solidFill>
                  <a:schemeClr val="tx1"/>
                </a:solidFill>
              </a:rPr>
              <a:t>situation</a:t>
            </a:r>
            <a:r>
              <a:rPr sz="3600" spc="-320" dirty="0">
                <a:solidFill>
                  <a:schemeClr val="tx1"/>
                </a:solidFill>
              </a:rPr>
              <a:t> </a:t>
            </a:r>
            <a:r>
              <a:rPr sz="3600" spc="-193" dirty="0">
                <a:solidFill>
                  <a:schemeClr val="tx1"/>
                </a:solidFill>
              </a:rPr>
              <a:t>like</a:t>
            </a:r>
            <a:r>
              <a:rPr sz="3600" spc="-313" dirty="0">
                <a:solidFill>
                  <a:schemeClr val="tx1"/>
                </a:solidFill>
              </a:rPr>
              <a:t> </a:t>
            </a:r>
            <a:r>
              <a:rPr sz="3600" spc="-213" dirty="0">
                <a:solidFill>
                  <a:schemeClr val="tx1"/>
                </a:solidFill>
              </a:rPr>
              <a:t>this</a:t>
            </a:r>
            <a:r>
              <a:rPr sz="3600" spc="-305" dirty="0">
                <a:solidFill>
                  <a:schemeClr val="tx1"/>
                </a:solidFill>
              </a:rPr>
              <a:t> </a:t>
            </a:r>
            <a:r>
              <a:rPr sz="3600" spc="-27" dirty="0">
                <a:solidFill>
                  <a:schemeClr val="tx1"/>
                </a:solidFill>
              </a:rPr>
              <a:t>one?</a:t>
            </a:r>
            <a:endParaRPr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0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916" y="2844108"/>
            <a:ext cx="10998200" cy="1695873"/>
            <a:chOff x="447687" y="2133080"/>
            <a:chExt cx="8248650" cy="1271905"/>
          </a:xfrm>
        </p:grpSpPr>
        <p:sp>
          <p:nvSpPr>
            <p:cNvPr id="3" name="object 3"/>
            <p:cNvSpPr/>
            <p:nvPr/>
          </p:nvSpPr>
          <p:spPr>
            <a:xfrm>
              <a:off x="457186" y="2354466"/>
              <a:ext cx="8229600" cy="1040765"/>
            </a:xfrm>
            <a:custGeom>
              <a:avLst/>
              <a:gdLst/>
              <a:ahLst/>
              <a:cxnLst/>
              <a:rect l="l" t="t" r="r" b="b"/>
              <a:pathLst>
                <a:path w="8229600" h="1040764">
                  <a:moveTo>
                    <a:pt x="8229599" y="1040560"/>
                  </a:moveTo>
                  <a:lnTo>
                    <a:pt x="0" y="1040560"/>
                  </a:lnTo>
                  <a:lnTo>
                    <a:pt x="0" y="0"/>
                  </a:lnTo>
                  <a:lnTo>
                    <a:pt x="8229599" y="0"/>
                  </a:lnTo>
                  <a:lnTo>
                    <a:pt x="8229599" y="1040560"/>
                  </a:lnTo>
                  <a:close/>
                </a:path>
              </a:pathLst>
            </a:custGeom>
            <a:solidFill>
              <a:srgbClr val="EDABA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354465"/>
              <a:ext cx="8229600" cy="1040765"/>
            </a:xfrm>
            <a:custGeom>
              <a:avLst/>
              <a:gdLst/>
              <a:ahLst/>
              <a:cxnLst/>
              <a:rect l="l" t="t" r="r" b="b"/>
              <a:pathLst>
                <a:path w="8229600" h="1040764">
                  <a:moveTo>
                    <a:pt x="0" y="0"/>
                  </a:moveTo>
                  <a:lnTo>
                    <a:pt x="8229599" y="0"/>
                  </a:lnTo>
                  <a:lnTo>
                    <a:pt x="8229599" y="1040557"/>
                  </a:lnTo>
                  <a:lnTo>
                    <a:pt x="0" y="1040557"/>
                  </a:lnTo>
                  <a:lnTo>
                    <a:pt x="0" y="0"/>
                  </a:lnTo>
                  <a:close/>
                </a:path>
              </a:pathLst>
            </a:custGeom>
            <a:ln w="190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68680" y="2133080"/>
              <a:ext cx="5760720" cy="443230"/>
            </a:xfrm>
            <a:custGeom>
              <a:avLst/>
              <a:gdLst/>
              <a:ahLst/>
              <a:cxnLst/>
              <a:rect l="l" t="t" r="r" b="b"/>
              <a:pathLst>
                <a:path w="5760720" h="443230">
                  <a:moveTo>
                    <a:pt x="5686792" y="442797"/>
                  </a:moveTo>
                  <a:lnTo>
                    <a:pt x="73798" y="442797"/>
                  </a:lnTo>
                  <a:lnTo>
                    <a:pt x="45071" y="436994"/>
                  </a:lnTo>
                  <a:lnTo>
                    <a:pt x="21614" y="421181"/>
                  </a:lnTo>
                  <a:lnTo>
                    <a:pt x="5790" y="397724"/>
                  </a:lnTo>
                  <a:lnTo>
                    <a:pt x="0" y="368997"/>
                  </a:lnTo>
                  <a:lnTo>
                    <a:pt x="0" y="73798"/>
                  </a:lnTo>
                  <a:lnTo>
                    <a:pt x="5790" y="45071"/>
                  </a:lnTo>
                  <a:lnTo>
                    <a:pt x="21614" y="21614"/>
                  </a:lnTo>
                  <a:lnTo>
                    <a:pt x="45071" y="5803"/>
                  </a:lnTo>
                  <a:lnTo>
                    <a:pt x="73798" y="0"/>
                  </a:lnTo>
                  <a:lnTo>
                    <a:pt x="5686792" y="0"/>
                  </a:lnTo>
                  <a:lnTo>
                    <a:pt x="5715037" y="5613"/>
                  </a:lnTo>
                  <a:lnTo>
                    <a:pt x="5748197" y="32854"/>
                  </a:lnTo>
                  <a:lnTo>
                    <a:pt x="5760592" y="73798"/>
                  </a:lnTo>
                  <a:lnTo>
                    <a:pt x="5760592" y="368997"/>
                  </a:lnTo>
                  <a:lnTo>
                    <a:pt x="5754788" y="397724"/>
                  </a:lnTo>
                  <a:lnTo>
                    <a:pt x="5738976" y="421181"/>
                  </a:lnTo>
                  <a:lnTo>
                    <a:pt x="5715519" y="436994"/>
                  </a:lnTo>
                  <a:lnTo>
                    <a:pt x="5686792" y="442797"/>
                  </a:lnTo>
                  <a:close/>
                </a:path>
              </a:pathLst>
            </a:custGeom>
            <a:solidFill>
              <a:srgbClr val="FC4C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92683" y="4630299"/>
            <a:ext cx="11006667" cy="1717040"/>
            <a:chOff x="444512" y="3472724"/>
            <a:chExt cx="8255000" cy="1287780"/>
          </a:xfrm>
        </p:grpSpPr>
        <p:sp>
          <p:nvSpPr>
            <p:cNvPr id="7" name="object 7"/>
            <p:cNvSpPr/>
            <p:nvPr/>
          </p:nvSpPr>
          <p:spPr>
            <a:xfrm>
              <a:off x="457200" y="3672537"/>
              <a:ext cx="8229600" cy="1075055"/>
            </a:xfrm>
            <a:custGeom>
              <a:avLst/>
              <a:gdLst/>
              <a:ahLst/>
              <a:cxnLst/>
              <a:rect l="l" t="t" r="r" b="b"/>
              <a:pathLst>
                <a:path w="8229600" h="1075054">
                  <a:moveTo>
                    <a:pt x="0" y="0"/>
                  </a:moveTo>
                  <a:lnTo>
                    <a:pt x="8229598" y="0"/>
                  </a:lnTo>
                  <a:lnTo>
                    <a:pt x="8229598" y="1075030"/>
                  </a:lnTo>
                  <a:lnTo>
                    <a:pt x="0" y="1075030"/>
                  </a:lnTo>
                  <a:lnTo>
                    <a:pt x="0" y="0"/>
                  </a:lnTo>
                  <a:close/>
                </a:path>
              </a:pathLst>
            </a:custGeom>
            <a:ln w="25374">
              <a:solidFill>
                <a:srgbClr val="36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457187" y="3672546"/>
              <a:ext cx="8229600" cy="1075055"/>
            </a:xfrm>
            <a:custGeom>
              <a:avLst/>
              <a:gdLst/>
              <a:ahLst/>
              <a:cxnLst/>
              <a:rect l="l" t="t" r="r" b="b"/>
              <a:pathLst>
                <a:path w="8229600" h="1075054">
                  <a:moveTo>
                    <a:pt x="8229600" y="1075028"/>
                  </a:moveTo>
                  <a:lnTo>
                    <a:pt x="0" y="1075028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1075028"/>
                  </a:lnTo>
                  <a:close/>
                </a:path>
              </a:pathLst>
            </a:custGeom>
            <a:solidFill>
              <a:srgbClr val="EDABA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3672537"/>
              <a:ext cx="8229600" cy="1075055"/>
            </a:xfrm>
            <a:custGeom>
              <a:avLst/>
              <a:gdLst/>
              <a:ahLst/>
              <a:cxnLst/>
              <a:rect l="l" t="t" r="r" b="b"/>
              <a:pathLst>
                <a:path w="8229600" h="1075054">
                  <a:moveTo>
                    <a:pt x="0" y="0"/>
                  </a:moveTo>
                  <a:lnTo>
                    <a:pt x="8229598" y="0"/>
                  </a:lnTo>
                  <a:lnTo>
                    <a:pt x="8229598" y="1075030"/>
                  </a:lnTo>
                  <a:lnTo>
                    <a:pt x="0" y="107503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692" y="3472724"/>
              <a:ext cx="5760720" cy="443230"/>
            </a:xfrm>
            <a:custGeom>
              <a:avLst/>
              <a:gdLst/>
              <a:ahLst/>
              <a:cxnLst/>
              <a:rect l="l" t="t" r="r" b="b"/>
              <a:pathLst>
                <a:path w="5760720" h="443229">
                  <a:moveTo>
                    <a:pt x="5686806" y="442797"/>
                  </a:moveTo>
                  <a:lnTo>
                    <a:pt x="73811" y="442797"/>
                  </a:lnTo>
                  <a:lnTo>
                    <a:pt x="45085" y="437006"/>
                  </a:lnTo>
                  <a:lnTo>
                    <a:pt x="21628" y="421181"/>
                  </a:lnTo>
                  <a:lnTo>
                    <a:pt x="5803" y="397724"/>
                  </a:lnTo>
                  <a:lnTo>
                    <a:pt x="0" y="368997"/>
                  </a:lnTo>
                  <a:lnTo>
                    <a:pt x="0" y="73798"/>
                  </a:lnTo>
                  <a:lnTo>
                    <a:pt x="5803" y="45071"/>
                  </a:lnTo>
                  <a:lnTo>
                    <a:pt x="21628" y="21614"/>
                  </a:lnTo>
                  <a:lnTo>
                    <a:pt x="45085" y="5802"/>
                  </a:lnTo>
                  <a:lnTo>
                    <a:pt x="73811" y="0"/>
                  </a:lnTo>
                  <a:lnTo>
                    <a:pt x="5686806" y="0"/>
                  </a:lnTo>
                  <a:lnTo>
                    <a:pt x="5715050" y="5626"/>
                  </a:lnTo>
                  <a:lnTo>
                    <a:pt x="5748210" y="32853"/>
                  </a:lnTo>
                  <a:lnTo>
                    <a:pt x="5760604" y="73798"/>
                  </a:lnTo>
                  <a:lnTo>
                    <a:pt x="5760604" y="368997"/>
                  </a:lnTo>
                  <a:lnTo>
                    <a:pt x="5754802" y="397724"/>
                  </a:lnTo>
                  <a:lnTo>
                    <a:pt x="5738989" y="421181"/>
                  </a:lnTo>
                  <a:lnTo>
                    <a:pt x="5715532" y="437006"/>
                  </a:lnTo>
                  <a:lnTo>
                    <a:pt x="5686806" y="442797"/>
                  </a:lnTo>
                  <a:close/>
                </a:path>
              </a:pathLst>
            </a:custGeom>
            <a:solidFill>
              <a:srgbClr val="FC4C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1001" y="1296136"/>
            <a:ext cx="10571479" cy="46779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25000"/>
              </a:lnSpc>
              <a:spcBef>
                <a:spcPts val="133"/>
              </a:spcBef>
            </a:pP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Every</a:t>
            </a:r>
            <a:r>
              <a:rPr sz="2400" spc="-21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web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analytics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solution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33" dirty="0">
                <a:solidFill>
                  <a:srgbClr val="3E4D5A"/>
                </a:solidFill>
                <a:latin typeface="Tahoma"/>
                <a:cs typeface="Tahoma"/>
              </a:rPr>
              <a:t>uses</a:t>
            </a:r>
            <a:r>
              <a:rPr sz="2400" spc="-21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at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least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one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“attribution</a:t>
            </a:r>
            <a:r>
              <a:rPr sz="2400" spc="-21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model”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to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answer</a:t>
            </a:r>
            <a:r>
              <a:rPr sz="2400" spc="-20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srgbClr val="3E4D5A"/>
                </a:solidFill>
                <a:latin typeface="Tahoma"/>
                <a:cs typeface="Tahoma"/>
              </a:rPr>
              <a:t>this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question.</a:t>
            </a:r>
            <a:r>
              <a:rPr sz="2400" spc="37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Let’s</a:t>
            </a:r>
            <a:r>
              <a:rPr sz="2400" spc="-19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look</a:t>
            </a:r>
            <a:r>
              <a:rPr sz="2400" spc="-19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at</a:t>
            </a:r>
            <a:r>
              <a:rPr sz="2400" spc="-19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27" dirty="0">
                <a:solidFill>
                  <a:srgbClr val="3E4D5A"/>
                </a:solidFill>
                <a:latin typeface="Tahoma"/>
                <a:cs typeface="Tahoma"/>
              </a:rPr>
              <a:t>some</a:t>
            </a:r>
            <a:r>
              <a:rPr sz="2400" spc="-19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different</a:t>
            </a:r>
            <a:r>
              <a:rPr sz="2400" spc="-19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types</a:t>
            </a:r>
            <a:r>
              <a:rPr sz="2400" spc="-19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of</a:t>
            </a:r>
            <a:r>
              <a:rPr sz="2400" spc="-19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attribution</a:t>
            </a:r>
            <a:r>
              <a:rPr sz="2400" spc="-19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models!</a:t>
            </a:r>
            <a:endParaRPr sz="2400">
              <a:latin typeface="Tahoma"/>
              <a:cs typeface="Tahoma"/>
            </a:endParaRPr>
          </a:p>
          <a:p>
            <a:pPr>
              <a:spcBef>
                <a:spcPts val="2700"/>
              </a:spcBef>
            </a:pPr>
            <a:endParaRPr sz="2400">
              <a:latin typeface="Tahoma"/>
              <a:cs typeface="Tahoma"/>
            </a:endParaRPr>
          </a:p>
          <a:p>
            <a:pPr marL="1184457"/>
            <a:r>
              <a:rPr sz="1867" b="1" spc="-100" dirty="0">
                <a:solidFill>
                  <a:srgbClr val="FFFFFF"/>
                </a:solidFill>
                <a:latin typeface="Tahoma"/>
                <a:cs typeface="Tahoma"/>
              </a:rPr>
              <a:t>First-</a:t>
            </a:r>
            <a:r>
              <a:rPr sz="1867" b="1" spc="-120" dirty="0">
                <a:solidFill>
                  <a:srgbClr val="FFFFFF"/>
                </a:solidFill>
                <a:latin typeface="Tahoma"/>
                <a:cs typeface="Tahoma"/>
              </a:rPr>
              <a:t>touch</a:t>
            </a:r>
            <a:r>
              <a:rPr sz="1867" b="1" spc="-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b="1" spc="-13" dirty="0">
                <a:solidFill>
                  <a:srgbClr val="FFFFFF"/>
                </a:solidFill>
                <a:latin typeface="Tahoma"/>
                <a:cs typeface="Tahoma"/>
              </a:rPr>
              <a:t>attribution</a:t>
            </a:r>
            <a:endParaRPr sz="1867">
              <a:latin typeface="Tahoma"/>
              <a:cs typeface="Tahoma"/>
            </a:endParaRPr>
          </a:p>
          <a:p>
            <a:pPr>
              <a:spcBef>
                <a:spcPts val="947"/>
              </a:spcBef>
            </a:pPr>
            <a:endParaRPr sz="1867">
              <a:latin typeface="Tahoma"/>
              <a:cs typeface="Tahoma"/>
            </a:endParaRPr>
          </a:p>
          <a:p>
            <a:pPr marL="1471470" indent="-220974">
              <a:buChar char="•"/>
              <a:tabLst>
                <a:tab pos="1471470" algn="l"/>
              </a:tabLst>
            </a:pP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The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ﬁrst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known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“touch-point”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with</a:t>
            </a:r>
            <a:r>
              <a:rPr sz="1867" spc="-14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the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user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gets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full</a:t>
            </a:r>
            <a:r>
              <a:rPr sz="1867" spc="-14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credit</a:t>
            </a:r>
            <a:endParaRPr sz="1867">
              <a:latin typeface="Tahoma"/>
              <a:cs typeface="Tahoma"/>
            </a:endParaRPr>
          </a:p>
          <a:p>
            <a:pPr marL="1471470" indent="-220974">
              <a:spcBef>
                <a:spcPts val="133"/>
              </a:spcBef>
              <a:buChar char="•"/>
              <a:tabLst>
                <a:tab pos="1471470" algn="l"/>
              </a:tabLst>
            </a:pPr>
            <a:r>
              <a:rPr sz="1867" spc="87" dirty="0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sz="1867" spc="-1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other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sources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get</a:t>
            </a:r>
            <a:r>
              <a:rPr sz="1867" spc="-1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27" dirty="0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credit</a:t>
            </a:r>
            <a:r>
              <a:rPr sz="1867" spc="-1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sz="1867" spc="-152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27" dirty="0">
                <a:solidFill>
                  <a:srgbClr val="666666"/>
                </a:solidFill>
                <a:latin typeface="Tahoma"/>
                <a:cs typeface="Tahoma"/>
              </a:rPr>
              <a:t>all!</a:t>
            </a:r>
            <a:endParaRPr sz="1867">
              <a:latin typeface="Tahoma"/>
              <a:cs typeface="Tahoma"/>
            </a:endParaRPr>
          </a:p>
          <a:p>
            <a:pPr>
              <a:spcBef>
                <a:spcPts val="1400"/>
              </a:spcBef>
              <a:buClr>
                <a:srgbClr val="666666"/>
              </a:buClr>
              <a:buFont typeface="Tahoma"/>
              <a:buChar char="•"/>
            </a:pPr>
            <a:endParaRPr sz="1867">
              <a:latin typeface="Tahoma"/>
              <a:cs typeface="Tahoma"/>
            </a:endParaRPr>
          </a:p>
          <a:p>
            <a:pPr marL="1184457"/>
            <a:r>
              <a:rPr sz="1867" b="1" spc="-120" dirty="0">
                <a:solidFill>
                  <a:srgbClr val="FFFFFF"/>
                </a:solidFill>
                <a:latin typeface="Tahoma"/>
                <a:cs typeface="Tahoma"/>
              </a:rPr>
              <a:t>Last-</a:t>
            </a:r>
            <a:r>
              <a:rPr sz="1867" b="1" spc="-133" dirty="0">
                <a:solidFill>
                  <a:srgbClr val="FFFFFF"/>
                </a:solidFill>
                <a:latin typeface="Tahoma"/>
                <a:cs typeface="Tahoma"/>
              </a:rPr>
              <a:t>touch</a:t>
            </a:r>
            <a:r>
              <a:rPr sz="1867" b="1" spc="-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67" b="1" spc="-13" dirty="0">
                <a:solidFill>
                  <a:srgbClr val="FFFFFF"/>
                </a:solidFill>
                <a:latin typeface="Tahoma"/>
                <a:cs typeface="Tahoma"/>
              </a:rPr>
              <a:t>attribution</a:t>
            </a:r>
            <a:endParaRPr sz="1867">
              <a:latin typeface="Tahoma"/>
              <a:cs typeface="Tahoma"/>
            </a:endParaRPr>
          </a:p>
          <a:p>
            <a:pPr>
              <a:spcBef>
                <a:spcPts val="947"/>
              </a:spcBef>
            </a:pPr>
            <a:endParaRPr sz="1867">
              <a:latin typeface="Tahoma"/>
              <a:cs typeface="Tahoma"/>
            </a:endParaRPr>
          </a:p>
          <a:p>
            <a:pPr marL="1471470" indent="-220974">
              <a:buChar char="•"/>
              <a:tabLst>
                <a:tab pos="1471470" algn="l"/>
              </a:tabLst>
            </a:pP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The</a:t>
            </a:r>
            <a:r>
              <a:rPr sz="1867" spc="-17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ﬁnal</a:t>
            </a:r>
            <a:r>
              <a:rPr sz="1867" spc="-17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“touch-point”</a:t>
            </a:r>
            <a:r>
              <a:rPr sz="1867" spc="-16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with</a:t>
            </a:r>
            <a:r>
              <a:rPr sz="1867" spc="-17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the</a:t>
            </a:r>
            <a:r>
              <a:rPr sz="1867" spc="-16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user</a:t>
            </a:r>
            <a:r>
              <a:rPr sz="1867" spc="-17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gets</a:t>
            </a:r>
            <a:r>
              <a:rPr sz="1867" spc="-17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full</a:t>
            </a:r>
            <a:r>
              <a:rPr sz="1867" spc="-16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credit</a:t>
            </a:r>
            <a:endParaRPr sz="1867">
              <a:latin typeface="Tahoma"/>
              <a:cs typeface="Tahoma"/>
            </a:endParaRPr>
          </a:p>
          <a:p>
            <a:pPr marL="1471470" indent="-220974">
              <a:spcBef>
                <a:spcPts val="133"/>
              </a:spcBef>
              <a:buChar char="•"/>
              <a:tabLst>
                <a:tab pos="1471470" algn="l"/>
              </a:tabLst>
            </a:pPr>
            <a:r>
              <a:rPr sz="1867" spc="-27" dirty="0">
                <a:solidFill>
                  <a:srgbClr val="666666"/>
                </a:solidFill>
                <a:latin typeface="Tahoma"/>
                <a:cs typeface="Tahoma"/>
              </a:rPr>
              <a:t>Similarly,</a:t>
            </a:r>
            <a:r>
              <a:rPr sz="1867" spc="-16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sz="1867" spc="-1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other</a:t>
            </a:r>
            <a:r>
              <a:rPr sz="1867" spc="-1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sources</a:t>
            </a:r>
            <a:r>
              <a:rPr sz="1867" spc="-1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get</a:t>
            </a:r>
            <a:r>
              <a:rPr sz="1867" spc="-1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27" dirty="0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sz="1867" spc="-1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credit</a:t>
            </a:r>
            <a:endParaRPr sz="1867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0404" y="535903"/>
            <a:ext cx="10672076" cy="583920"/>
          </a:xfrm>
          <a:prstGeom prst="rect">
            <a:avLst/>
          </a:prstGeom>
        </p:spPr>
        <p:txBody>
          <a:bodyPr vert="horz" wrap="square" lIns="0" tIns="6773" rIns="0" bIns="0" rtlCol="0" anchor="b">
            <a:spAutoFit/>
          </a:bodyPr>
          <a:lstStyle/>
          <a:p>
            <a:pPr marL="16933" marR="6773">
              <a:lnSpc>
                <a:spcPts val="4533"/>
              </a:lnSpc>
              <a:spcBef>
                <a:spcPts val="53"/>
              </a:spcBef>
            </a:pPr>
            <a:r>
              <a:rPr sz="3600" spc="-227" dirty="0"/>
              <a:t>Answering</a:t>
            </a:r>
            <a:r>
              <a:rPr sz="3600" spc="-320" dirty="0"/>
              <a:t> </a:t>
            </a:r>
            <a:r>
              <a:rPr sz="3600" spc="-213" dirty="0"/>
              <a:t>this</a:t>
            </a:r>
            <a:r>
              <a:rPr sz="3600" spc="-313" dirty="0"/>
              <a:t> </a:t>
            </a:r>
            <a:r>
              <a:rPr sz="3600" spc="-233" dirty="0"/>
              <a:t>question</a:t>
            </a:r>
            <a:r>
              <a:rPr sz="3600" spc="-320" dirty="0"/>
              <a:t> </a:t>
            </a:r>
            <a:r>
              <a:rPr sz="3600" spc="-213" dirty="0"/>
              <a:t>is</a:t>
            </a:r>
            <a:r>
              <a:rPr sz="3600" spc="-313" dirty="0"/>
              <a:t> </a:t>
            </a:r>
            <a:r>
              <a:rPr sz="3600" spc="-260" dirty="0"/>
              <a:t>what</a:t>
            </a:r>
            <a:r>
              <a:rPr sz="3600" spc="-313" dirty="0"/>
              <a:t> </a:t>
            </a:r>
            <a:r>
              <a:rPr sz="3600" spc="-305" dirty="0"/>
              <a:t>we</a:t>
            </a:r>
            <a:r>
              <a:rPr sz="3600" spc="-320" dirty="0"/>
              <a:t> </a:t>
            </a:r>
            <a:r>
              <a:rPr sz="3600" spc="-80" dirty="0"/>
              <a:t>call </a:t>
            </a:r>
            <a:r>
              <a:rPr sz="3600" spc="-67" dirty="0"/>
              <a:t>attribution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83441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7932" y="1545299"/>
            <a:ext cx="59944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3"/>
              </a:lnSpc>
            </a:pPr>
            <a:r>
              <a:rPr sz="1867" spc="-53" dirty="0">
                <a:solidFill>
                  <a:srgbClr val="666666"/>
                </a:solidFill>
                <a:latin typeface="Tahoma"/>
                <a:cs typeface="Tahoma"/>
              </a:rPr>
              <a:t>100%</a:t>
            </a:r>
            <a:endParaRPr sz="1867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75060" y="1300921"/>
            <a:ext cx="999067" cy="3362113"/>
          </a:xfrm>
          <a:custGeom>
            <a:avLst/>
            <a:gdLst/>
            <a:ahLst/>
            <a:cxnLst/>
            <a:rect l="l" t="t" r="r" b="b"/>
            <a:pathLst>
              <a:path w="749300" h="2521585">
                <a:moveTo>
                  <a:pt x="749092" y="2521289"/>
                </a:moveTo>
                <a:lnTo>
                  <a:pt x="0" y="2521289"/>
                </a:lnTo>
                <a:lnTo>
                  <a:pt x="0" y="0"/>
                </a:lnTo>
                <a:lnTo>
                  <a:pt x="749092" y="0"/>
                </a:lnTo>
                <a:lnTo>
                  <a:pt x="749092" y="2521289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897571" y="4743034"/>
            <a:ext cx="922020" cy="1693"/>
          </a:xfrm>
          <a:custGeom>
            <a:avLst/>
            <a:gdLst/>
            <a:ahLst/>
            <a:cxnLst/>
            <a:rect l="l" t="t" r="r" b="b"/>
            <a:pathLst>
              <a:path w="691514" h="1270">
                <a:moveTo>
                  <a:pt x="0" y="0"/>
                </a:moveTo>
                <a:lnTo>
                  <a:pt x="691468" y="1077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376547" y="4743034"/>
            <a:ext cx="922020" cy="1693"/>
          </a:xfrm>
          <a:custGeom>
            <a:avLst/>
            <a:gdLst/>
            <a:ahLst/>
            <a:cxnLst/>
            <a:rect l="l" t="t" r="r" b="b"/>
            <a:pathLst>
              <a:path w="691514" h="1270">
                <a:moveTo>
                  <a:pt x="0" y="0"/>
                </a:moveTo>
                <a:lnTo>
                  <a:pt x="691469" y="1077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855523" y="4743034"/>
            <a:ext cx="922020" cy="1693"/>
          </a:xfrm>
          <a:custGeom>
            <a:avLst/>
            <a:gdLst/>
            <a:ahLst/>
            <a:cxnLst/>
            <a:rect l="l" t="t" r="r" b="b"/>
            <a:pathLst>
              <a:path w="691514" h="1270">
                <a:moveTo>
                  <a:pt x="0" y="0"/>
                </a:moveTo>
                <a:lnTo>
                  <a:pt x="691468" y="1077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7334499" y="4743034"/>
            <a:ext cx="922020" cy="1693"/>
          </a:xfrm>
          <a:custGeom>
            <a:avLst/>
            <a:gdLst/>
            <a:ahLst/>
            <a:cxnLst/>
            <a:rect l="l" t="t" r="r" b="b"/>
            <a:pathLst>
              <a:path w="691514" h="1270">
                <a:moveTo>
                  <a:pt x="0" y="0"/>
                </a:moveTo>
                <a:lnTo>
                  <a:pt x="691468" y="1077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8813475" y="4743034"/>
            <a:ext cx="922020" cy="1693"/>
          </a:xfrm>
          <a:custGeom>
            <a:avLst/>
            <a:gdLst/>
            <a:ahLst/>
            <a:cxnLst/>
            <a:rect l="l" t="t" r="r" b="b"/>
            <a:pathLst>
              <a:path w="691515" h="1270">
                <a:moveTo>
                  <a:pt x="0" y="0"/>
                </a:moveTo>
                <a:lnTo>
                  <a:pt x="691467" y="1077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1001" y="270517"/>
            <a:ext cx="7317740" cy="509541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193" dirty="0"/>
              <a:t>Visually,</a:t>
            </a:r>
            <a:r>
              <a:rPr sz="3200" spc="-267" dirty="0"/>
              <a:t> </a:t>
            </a:r>
            <a:r>
              <a:rPr sz="3200" spc="-233" dirty="0"/>
              <a:t>here’s</a:t>
            </a:r>
            <a:r>
              <a:rPr sz="3200" spc="-267" dirty="0"/>
              <a:t> </a:t>
            </a:r>
            <a:r>
              <a:rPr sz="3200" spc="-233" dirty="0"/>
              <a:t>what</a:t>
            </a:r>
            <a:r>
              <a:rPr sz="3200" spc="-267" dirty="0"/>
              <a:t> </a:t>
            </a:r>
            <a:r>
              <a:rPr sz="3200" spc="-213" dirty="0"/>
              <a:t>Last</a:t>
            </a:r>
            <a:r>
              <a:rPr sz="3200" spc="-267" dirty="0"/>
              <a:t> </a:t>
            </a:r>
            <a:r>
              <a:rPr sz="3200" spc="-120" dirty="0"/>
              <a:t>Click</a:t>
            </a:r>
            <a:r>
              <a:rPr sz="3200" spc="-272" dirty="0"/>
              <a:t> </a:t>
            </a:r>
            <a:r>
              <a:rPr sz="3200" spc="-180" dirty="0"/>
              <a:t>looks</a:t>
            </a:r>
            <a:r>
              <a:rPr sz="3200" spc="-267" dirty="0"/>
              <a:t> </a:t>
            </a:r>
            <a:r>
              <a:rPr sz="3200" spc="-87" dirty="0"/>
              <a:t>like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3235533" y="4915633"/>
            <a:ext cx="622554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1457077" algn="l"/>
                <a:tab pos="2898068" algn="l"/>
                <a:tab pos="4404250" algn="l"/>
                <a:tab pos="5911279" algn="l"/>
              </a:tabLst>
            </a:pPr>
            <a:r>
              <a:rPr sz="2800" b="1" spc="-49" baseline="3968" dirty="0">
                <a:solidFill>
                  <a:srgbClr val="666666"/>
                </a:solidFill>
                <a:latin typeface="Tahoma"/>
                <a:cs typeface="Tahoma"/>
              </a:rPr>
              <a:t>C1</a:t>
            </a:r>
            <a:r>
              <a:rPr sz="2800" b="1" baseline="3968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C2</a:t>
            </a:r>
            <a:r>
              <a:rPr sz="1867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C3</a:t>
            </a:r>
            <a:r>
              <a:rPr sz="1867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C4</a:t>
            </a:r>
            <a:r>
              <a:rPr sz="1867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C5</a:t>
            </a:r>
            <a:endParaRPr sz="1867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567" y="5660499"/>
            <a:ext cx="10747587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Last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attributes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7" dirty="0">
                <a:solidFill>
                  <a:srgbClr val="3C4043"/>
                </a:solidFill>
                <a:latin typeface="Tahoma"/>
                <a:cs typeface="Tahoma"/>
              </a:rPr>
              <a:t>100%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conversion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value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last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channel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with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which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customer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interacted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before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buying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or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0568" y="5873861"/>
            <a:ext cx="888153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converting.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4567" y="6087221"/>
            <a:ext cx="10040620" cy="205184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b="1" spc="-87" dirty="0">
                <a:solidFill>
                  <a:srgbClr val="3C4043"/>
                </a:solidFill>
                <a:latin typeface="Tahoma"/>
                <a:cs typeface="Tahoma"/>
              </a:rPr>
              <a:t>When</a:t>
            </a:r>
            <a:r>
              <a:rPr sz="1400" b="1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b="1" spc="-73" dirty="0">
                <a:solidFill>
                  <a:srgbClr val="3C4043"/>
                </a:solidFill>
                <a:latin typeface="Tahoma"/>
                <a:cs typeface="Tahoma"/>
              </a:rPr>
              <a:t>it's</a:t>
            </a:r>
            <a:r>
              <a:rPr sz="1400" b="1" spc="-9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b="1" spc="-107" dirty="0">
                <a:solidFill>
                  <a:srgbClr val="3C4043"/>
                </a:solidFill>
                <a:latin typeface="Tahoma"/>
                <a:cs typeface="Tahoma"/>
              </a:rPr>
              <a:t>useful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: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7" dirty="0">
                <a:solidFill>
                  <a:srgbClr val="3C4043"/>
                </a:solidFill>
                <a:latin typeface="Tahoma"/>
                <a:cs typeface="Tahoma"/>
              </a:rPr>
              <a:t>If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your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ads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and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campaigns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are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designed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attract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people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at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moment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purchase,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or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your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business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is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primarily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567" y="6332585"/>
            <a:ext cx="9434407" cy="205184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transactional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with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sales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cycle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that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does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not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involve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consideration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phase,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Last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may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appropriate.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3843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7460" y="1262954"/>
            <a:ext cx="999067" cy="3362113"/>
          </a:xfrm>
          <a:custGeom>
            <a:avLst/>
            <a:gdLst/>
            <a:ahLst/>
            <a:cxnLst/>
            <a:rect l="l" t="t" r="r" b="b"/>
            <a:pathLst>
              <a:path w="749300" h="2521585">
                <a:moveTo>
                  <a:pt x="749091" y="2521289"/>
                </a:moveTo>
                <a:lnTo>
                  <a:pt x="0" y="2521289"/>
                </a:lnTo>
                <a:lnTo>
                  <a:pt x="0" y="0"/>
                </a:lnTo>
                <a:lnTo>
                  <a:pt x="749091" y="0"/>
                </a:lnTo>
                <a:lnTo>
                  <a:pt x="749091" y="2521289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897571" y="4743034"/>
            <a:ext cx="922020" cy="1693"/>
          </a:xfrm>
          <a:custGeom>
            <a:avLst/>
            <a:gdLst/>
            <a:ahLst/>
            <a:cxnLst/>
            <a:rect l="l" t="t" r="r" b="b"/>
            <a:pathLst>
              <a:path w="691514" h="1270">
                <a:moveTo>
                  <a:pt x="0" y="0"/>
                </a:moveTo>
                <a:lnTo>
                  <a:pt x="691468" y="1077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376547" y="4743034"/>
            <a:ext cx="922020" cy="1693"/>
          </a:xfrm>
          <a:custGeom>
            <a:avLst/>
            <a:gdLst/>
            <a:ahLst/>
            <a:cxnLst/>
            <a:rect l="l" t="t" r="r" b="b"/>
            <a:pathLst>
              <a:path w="691514" h="1270">
                <a:moveTo>
                  <a:pt x="0" y="0"/>
                </a:moveTo>
                <a:lnTo>
                  <a:pt x="691469" y="1077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855523" y="4743034"/>
            <a:ext cx="922020" cy="1693"/>
          </a:xfrm>
          <a:custGeom>
            <a:avLst/>
            <a:gdLst/>
            <a:ahLst/>
            <a:cxnLst/>
            <a:rect l="l" t="t" r="r" b="b"/>
            <a:pathLst>
              <a:path w="691514" h="1270">
                <a:moveTo>
                  <a:pt x="0" y="0"/>
                </a:moveTo>
                <a:lnTo>
                  <a:pt x="691468" y="1077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7334499" y="4743034"/>
            <a:ext cx="922020" cy="1693"/>
          </a:xfrm>
          <a:custGeom>
            <a:avLst/>
            <a:gdLst/>
            <a:ahLst/>
            <a:cxnLst/>
            <a:rect l="l" t="t" r="r" b="b"/>
            <a:pathLst>
              <a:path w="691514" h="1270">
                <a:moveTo>
                  <a:pt x="0" y="0"/>
                </a:moveTo>
                <a:lnTo>
                  <a:pt x="691468" y="1077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8813475" y="4743034"/>
            <a:ext cx="922020" cy="1693"/>
          </a:xfrm>
          <a:custGeom>
            <a:avLst/>
            <a:gdLst/>
            <a:ahLst/>
            <a:cxnLst/>
            <a:rect l="l" t="t" r="r" b="b"/>
            <a:pathLst>
              <a:path w="691515" h="1270">
                <a:moveTo>
                  <a:pt x="0" y="0"/>
                </a:moveTo>
                <a:lnTo>
                  <a:pt x="691467" y="1077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1001" y="270517"/>
            <a:ext cx="9459807" cy="509541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193" dirty="0"/>
              <a:t>Visually,</a:t>
            </a:r>
            <a:r>
              <a:rPr sz="3200" spc="-320" dirty="0"/>
              <a:t> </a:t>
            </a:r>
            <a:r>
              <a:rPr sz="3200" spc="-233" dirty="0"/>
              <a:t>here’s</a:t>
            </a:r>
            <a:r>
              <a:rPr sz="3200" spc="-320" dirty="0"/>
              <a:t> </a:t>
            </a:r>
            <a:r>
              <a:rPr sz="3200" spc="-233" dirty="0"/>
              <a:t>what</a:t>
            </a:r>
            <a:r>
              <a:rPr sz="3200" spc="-320" dirty="0"/>
              <a:t> </a:t>
            </a:r>
            <a:r>
              <a:rPr sz="3200" spc="-213" dirty="0"/>
              <a:t>Last</a:t>
            </a:r>
            <a:r>
              <a:rPr sz="3200" spc="-320" dirty="0"/>
              <a:t> </a:t>
            </a:r>
            <a:r>
              <a:rPr sz="3200" spc="-167" dirty="0"/>
              <a:t>Non-</a:t>
            </a:r>
            <a:r>
              <a:rPr sz="3200" spc="-140" dirty="0"/>
              <a:t>Direct</a:t>
            </a:r>
            <a:r>
              <a:rPr sz="3200" spc="-320" dirty="0"/>
              <a:t> </a:t>
            </a:r>
            <a:r>
              <a:rPr sz="3200" spc="-160" dirty="0"/>
              <a:t>click</a:t>
            </a:r>
            <a:r>
              <a:rPr sz="3200" spc="-327" dirty="0"/>
              <a:t> </a:t>
            </a:r>
            <a:r>
              <a:rPr sz="3200" spc="-93" dirty="0"/>
              <a:t>looks</a:t>
            </a:r>
            <a:r>
              <a:rPr sz="3200" spc="293" dirty="0"/>
              <a:t> </a:t>
            </a:r>
            <a:r>
              <a:rPr sz="3200" spc="-53" dirty="0"/>
              <a:t>like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3235533" y="4915633"/>
            <a:ext cx="622554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1457077" algn="l"/>
                <a:tab pos="2898068" algn="l"/>
                <a:tab pos="4404250" algn="l"/>
                <a:tab pos="5911279" algn="l"/>
              </a:tabLst>
            </a:pPr>
            <a:r>
              <a:rPr sz="2800" b="1" spc="-49" baseline="3968" dirty="0">
                <a:solidFill>
                  <a:srgbClr val="666666"/>
                </a:solidFill>
                <a:latin typeface="Tahoma"/>
                <a:cs typeface="Tahoma"/>
              </a:rPr>
              <a:t>C1</a:t>
            </a:r>
            <a:r>
              <a:rPr sz="2800" b="1" baseline="3968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C2</a:t>
            </a:r>
            <a:r>
              <a:rPr sz="1867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C3</a:t>
            </a:r>
            <a:r>
              <a:rPr sz="1867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C4</a:t>
            </a:r>
            <a:r>
              <a:rPr sz="1867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C5</a:t>
            </a:r>
            <a:endParaRPr sz="1867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567" y="5507368"/>
            <a:ext cx="1076452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9"/>
              </a:lnSpc>
            </a:pP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Last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Non-Direct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Click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ignores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direct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trafﬁc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and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attributes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3C4043"/>
                </a:solidFill>
                <a:latin typeface="Tahoma"/>
                <a:cs typeface="Tahoma"/>
              </a:rPr>
              <a:t>100%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conversion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value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last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channel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that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customer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clicked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through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from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before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buying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or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converting.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Analytics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567" y="5659768"/>
            <a:ext cx="5472853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9"/>
              </a:lnSpc>
            </a:pP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uses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this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by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default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when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attributing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conversion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value</a:t>
            </a:r>
            <a:r>
              <a:rPr sz="1000" spc="-7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in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non-Multi-Channel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Funnels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reports.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634" y="5790152"/>
            <a:ext cx="10662073" cy="88400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When</a:t>
            </a:r>
            <a:r>
              <a:rPr sz="1000" spc="-4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it's</a:t>
            </a:r>
            <a:r>
              <a:rPr sz="1000" spc="-4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useful:</a:t>
            </a:r>
            <a:endParaRPr sz="1000">
              <a:latin typeface="Tahoma"/>
              <a:cs typeface="Tahoma"/>
            </a:endParaRPr>
          </a:p>
          <a:p>
            <a:pPr marL="16933">
              <a:spcBef>
                <a:spcPts val="800"/>
              </a:spcBef>
            </a:pP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Because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Last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Non-Direct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Click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is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default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used</a:t>
            </a:r>
            <a:r>
              <a:rPr sz="1000" spc="-6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for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non-Multi-Channel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Funnels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reports,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it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provides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useful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benchmark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000" spc="-6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compare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with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results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from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other</a:t>
            </a:r>
            <a:r>
              <a:rPr sz="1000" spc="-6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models.</a:t>
            </a:r>
            <a:endParaRPr sz="1000">
              <a:latin typeface="Tahoma"/>
              <a:cs typeface="Tahoma"/>
            </a:endParaRPr>
          </a:p>
          <a:p>
            <a:pPr marL="16933" marR="6773">
              <a:lnSpc>
                <a:spcPct val="114999"/>
              </a:lnSpc>
              <a:spcBef>
                <a:spcPts val="800"/>
              </a:spcBef>
            </a:pPr>
            <a:r>
              <a:rPr sz="1000" spc="-40" dirty="0">
                <a:solidFill>
                  <a:srgbClr val="3C4043"/>
                </a:solidFill>
                <a:latin typeface="Tahoma"/>
                <a:cs typeface="Tahoma"/>
              </a:rPr>
              <a:t>In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addition,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if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you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consider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direct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trafﬁc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be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from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customers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who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have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already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been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won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through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different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channel,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then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you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may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wish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ﬁlter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out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direct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trafﬁc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and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focus</a:t>
            </a:r>
            <a:r>
              <a:rPr sz="1000" spc="-8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on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last</a:t>
            </a:r>
            <a:r>
              <a:rPr sz="10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marketing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activity</a:t>
            </a:r>
            <a:r>
              <a:rPr sz="1000" spc="-4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C4043"/>
                </a:solidFill>
                <a:latin typeface="Tahoma"/>
                <a:cs typeface="Tahoma"/>
              </a:rPr>
              <a:t>before</a:t>
            </a:r>
            <a:r>
              <a:rPr sz="1000" spc="-4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000" spc="-13" dirty="0">
                <a:solidFill>
                  <a:srgbClr val="3C4043"/>
                </a:solidFill>
                <a:latin typeface="Tahoma"/>
                <a:cs typeface="Tahoma"/>
              </a:rPr>
              <a:t>conversion.</a:t>
            </a:r>
            <a:endParaRPr sz="10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57029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0555" y="1421001"/>
            <a:ext cx="999067" cy="3445087"/>
            <a:chOff x="2137916" y="1065750"/>
            <a:chExt cx="749300" cy="2583815"/>
          </a:xfrm>
        </p:grpSpPr>
        <p:sp>
          <p:nvSpPr>
            <p:cNvPr id="3" name="object 3"/>
            <p:cNvSpPr/>
            <p:nvPr/>
          </p:nvSpPr>
          <p:spPr>
            <a:xfrm>
              <a:off x="2137916" y="1065750"/>
              <a:ext cx="749300" cy="2521585"/>
            </a:xfrm>
            <a:custGeom>
              <a:avLst/>
              <a:gdLst/>
              <a:ahLst/>
              <a:cxnLst/>
              <a:rect l="l" t="t" r="r" b="b"/>
              <a:pathLst>
                <a:path w="749300" h="2521585">
                  <a:moveTo>
                    <a:pt x="749090" y="2521289"/>
                  </a:moveTo>
                  <a:lnTo>
                    <a:pt x="0" y="2521289"/>
                  </a:lnTo>
                  <a:lnTo>
                    <a:pt x="0" y="0"/>
                  </a:lnTo>
                  <a:lnTo>
                    <a:pt x="749090" y="0"/>
                  </a:lnTo>
                  <a:lnTo>
                    <a:pt x="749090" y="2521289"/>
                  </a:lnTo>
                  <a:close/>
                </a:path>
              </a:pathLst>
            </a:custGeom>
            <a:solidFill>
              <a:srgbClr val="75787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2167946" y="3633475"/>
              <a:ext cx="697230" cy="1905"/>
            </a:xfrm>
            <a:custGeom>
              <a:avLst/>
              <a:gdLst/>
              <a:ahLst/>
              <a:cxnLst/>
              <a:rect l="l" t="t" r="r" b="b"/>
              <a:pathLst>
                <a:path w="697230" h="1904">
                  <a:moveTo>
                    <a:pt x="0" y="364"/>
                  </a:moveTo>
                  <a:lnTo>
                    <a:pt x="691468" y="1443"/>
                  </a:lnTo>
                </a:path>
                <a:path w="697230" h="1904">
                  <a:moveTo>
                    <a:pt x="5230" y="0"/>
                  </a:moveTo>
                  <a:lnTo>
                    <a:pt x="696698" y="1077"/>
                  </a:lnTo>
                </a:path>
              </a:pathLst>
            </a:custGeom>
            <a:ln w="28549">
              <a:solidFill>
                <a:srgbClr val="3E4D5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32773" y="1062283"/>
            <a:ext cx="63330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20" dirty="0">
                <a:solidFill>
                  <a:srgbClr val="666666"/>
                </a:solidFill>
                <a:latin typeface="Tahoma"/>
                <a:cs typeface="Tahoma"/>
              </a:rPr>
              <a:t>100%</a:t>
            </a:r>
            <a:endParaRPr sz="1867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69572" y="4844634"/>
            <a:ext cx="929640" cy="2540"/>
          </a:xfrm>
          <a:custGeom>
            <a:avLst/>
            <a:gdLst/>
            <a:ahLst/>
            <a:cxnLst/>
            <a:rect l="l" t="t" r="r" b="b"/>
            <a:pathLst>
              <a:path w="697229" h="1904">
                <a:moveTo>
                  <a:pt x="0" y="365"/>
                </a:moveTo>
                <a:lnTo>
                  <a:pt x="691468" y="1447"/>
                </a:lnTo>
              </a:path>
              <a:path w="697229" h="1904">
                <a:moveTo>
                  <a:pt x="5228" y="0"/>
                </a:moveTo>
                <a:lnTo>
                  <a:pt x="696699" y="1080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5848548" y="4844634"/>
            <a:ext cx="929640" cy="2540"/>
          </a:xfrm>
          <a:custGeom>
            <a:avLst/>
            <a:gdLst/>
            <a:ahLst/>
            <a:cxnLst/>
            <a:rect l="l" t="t" r="r" b="b"/>
            <a:pathLst>
              <a:path w="697229" h="1904">
                <a:moveTo>
                  <a:pt x="0" y="365"/>
                </a:moveTo>
                <a:lnTo>
                  <a:pt x="691468" y="1447"/>
                </a:lnTo>
              </a:path>
              <a:path w="697229" h="1904">
                <a:moveTo>
                  <a:pt x="5228" y="0"/>
                </a:moveTo>
                <a:lnTo>
                  <a:pt x="696698" y="1080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7327524" y="4844634"/>
            <a:ext cx="929640" cy="2540"/>
          </a:xfrm>
          <a:custGeom>
            <a:avLst/>
            <a:gdLst/>
            <a:ahLst/>
            <a:cxnLst/>
            <a:rect l="l" t="t" r="r" b="b"/>
            <a:pathLst>
              <a:path w="697229" h="1904">
                <a:moveTo>
                  <a:pt x="0" y="365"/>
                </a:moveTo>
                <a:lnTo>
                  <a:pt x="691469" y="1447"/>
                </a:lnTo>
              </a:path>
              <a:path w="697229" h="1904">
                <a:moveTo>
                  <a:pt x="5228" y="0"/>
                </a:moveTo>
                <a:lnTo>
                  <a:pt x="696698" y="1080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8806500" y="4844634"/>
            <a:ext cx="929640" cy="2540"/>
          </a:xfrm>
          <a:custGeom>
            <a:avLst/>
            <a:gdLst/>
            <a:ahLst/>
            <a:cxnLst/>
            <a:rect l="l" t="t" r="r" b="b"/>
            <a:pathLst>
              <a:path w="697229" h="1904">
                <a:moveTo>
                  <a:pt x="0" y="365"/>
                </a:moveTo>
                <a:lnTo>
                  <a:pt x="691468" y="1447"/>
                </a:lnTo>
              </a:path>
              <a:path w="697229" h="1904">
                <a:moveTo>
                  <a:pt x="5229" y="0"/>
                </a:moveTo>
                <a:lnTo>
                  <a:pt x="696698" y="1080"/>
                </a:lnTo>
              </a:path>
            </a:pathLst>
          </a:custGeom>
          <a:ln w="28549">
            <a:solidFill>
              <a:srgbClr val="3E4D5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5071" y="-11109"/>
            <a:ext cx="6986693" cy="571096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600" spc="-13" dirty="0">
                <a:latin typeface="Tahoma"/>
                <a:cs typeface="Tahoma"/>
              </a:rPr>
              <a:t>Visually,</a:t>
            </a:r>
            <a:r>
              <a:rPr sz="3600" spc="-339" dirty="0">
                <a:latin typeface="Tahoma"/>
                <a:cs typeface="Tahoma"/>
              </a:rPr>
              <a:t> </a:t>
            </a:r>
            <a:r>
              <a:rPr sz="3600" spc="-33" dirty="0">
                <a:latin typeface="Tahoma"/>
                <a:cs typeface="Tahoma"/>
              </a:rPr>
              <a:t>here’s</a:t>
            </a:r>
            <a:r>
              <a:rPr sz="3600" spc="-339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what</a:t>
            </a:r>
            <a:r>
              <a:rPr sz="3600" spc="-339" dirty="0">
                <a:latin typeface="Tahoma"/>
                <a:cs typeface="Tahoma"/>
              </a:rPr>
              <a:t> </a:t>
            </a:r>
            <a:r>
              <a:rPr sz="3600" spc="87" dirty="0">
                <a:latin typeface="Tahoma"/>
                <a:cs typeface="Tahoma"/>
              </a:rPr>
              <a:t>ﬁrst</a:t>
            </a:r>
            <a:r>
              <a:rPr sz="3600" spc="-333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looks</a:t>
            </a:r>
            <a:r>
              <a:rPr sz="3600" spc="447" dirty="0">
                <a:latin typeface="Tahoma"/>
                <a:cs typeface="Tahoma"/>
              </a:rPr>
              <a:t> </a:t>
            </a:r>
            <a:r>
              <a:rPr sz="3600" spc="-27" dirty="0">
                <a:latin typeface="Tahoma"/>
                <a:cs typeface="Tahoma"/>
              </a:rPr>
              <a:t>like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5533" y="5017233"/>
            <a:ext cx="622554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1457077" algn="l"/>
                <a:tab pos="2898068" algn="l"/>
                <a:tab pos="4404250" algn="l"/>
                <a:tab pos="5911279" algn="l"/>
              </a:tabLst>
            </a:pPr>
            <a:r>
              <a:rPr sz="2800" b="1" spc="-49" baseline="3968" dirty="0">
                <a:solidFill>
                  <a:srgbClr val="666666"/>
                </a:solidFill>
                <a:latin typeface="Tahoma"/>
                <a:cs typeface="Tahoma"/>
              </a:rPr>
              <a:t>C1</a:t>
            </a:r>
            <a:r>
              <a:rPr sz="2800" b="1" baseline="3968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C2</a:t>
            </a:r>
            <a:r>
              <a:rPr sz="1867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C3</a:t>
            </a:r>
            <a:r>
              <a:rPr sz="1867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C4</a:t>
            </a:r>
            <a:r>
              <a:rPr sz="1867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1867" b="1" spc="-33" dirty="0">
                <a:solidFill>
                  <a:srgbClr val="666666"/>
                </a:solidFill>
                <a:latin typeface="Tahoma"/>
                <a:cs typeface="Tahoma"/>
              </a:rPr>
              <a:t>C5</a:t>
            </a:r>
            <a:endParaRPr sz="1867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729" y="5496534"/>
            <a:ext cx="9544473" cy="2658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9953" rIns="0" bIns="0" rtlCol="0">
            <a:spAutoFit/>
          </a:bodyPr>
          <a:lstStyle/>
          <a:p>
            <a:pPr>
              <a:spcBef>
                <a:spcPts val="393"/>
              </a:spcBef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First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attributes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7" dirty="0">
                <a:solidFill>
                  <a:srgbClr val="3C4043"/>
                </a:solidFill>
                <a:latin typeface="Tahoma"/>
                <a:cs typeface="Tahoma"/>
              </a:rPr>
              <a:t>100%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conversion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value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ﬁrst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channel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with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which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customer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interacted.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6996" y="5781023"/>
            <a:ext cx="10988040" cy="426720"/>
          </a:xfrm>
          <a:custGeom>
            <a:avLst/>
            <a:gdLst/>
            <a:ahLst/>
            <a:cxnLst/>
            <a:rect l="l" t="t" r="r" b="b"/>
            <a:pathLst>
              <a:path w="8241030" h="320039">
                <a:moveTo>
                  <a:pt x="8240865" y="0"/>
                </a:moveTo>
                <a:lnTo>
                  <a:pt x="0" y="0"/>
                </a:lnTo>
                <a:lnTo>
                  <a:pt x="0" y="160020"/>
                </a:lnTo>
                <a:lnTo>
                  <a:pt x="0" y="320040"/>
                </a:lnTo>
                <a:lnTo>
                  <a:pt x="5577078" y="320040"/>
                </a:lnTo>
                <a:lnTo>
                  <a:pt x="5577078" y="160020"/>
                </a:lnTo>
                <a:lnTo>
                  <a:pt x="8240865" y="160020"/>
                </a:lnTo>
                <a:lnTo>
                  <a:pt x="8240865" y="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840068" y="5756968"/>
            <a:ext cx="11022753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400" b="1" spc="-87" dirty="0">
                <a:solidFill>
                  <a:srgbClr val="3C4043"/>
                </a:solidFill>
                <a:latin typeface="Tahoma"/>
                <a:cs typeface="Tahoma"/>
              </a:rPr>
              <a:t>When </a:t>
            </a:r>
            <a:r>
              <a:rPr sz="1400" b="1" spc="-73" dirty="0">
                <a:solidFill>
                  <a:srgbClr val="3C4043"/>
                </a:solidFill>
                <a:latin typeface="Tahoma"/>
                <a:cs typeface="Tahoma"/>
              </a:rPr>
              <a:t>it's </a:t>
            </a:r>
            <a:r>
              <a:rPr sz="1400" b="1" spc="-107" dirty="0">
                <a:solidFill>
                  <a:srgbClr val="3C4043"/>
                </a:solidFill>
                <a:latin typeface="Tahoma"/>
                <a:cs typeface="Tahoma"/>
              </a:rPr>
              <a:t>useful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: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This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appropriate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if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you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run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ads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or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campaigns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create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initial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awareness.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For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example,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if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your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brand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not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well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known, you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may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place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premium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on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keywords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or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channels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that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ﬁrst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exposed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customers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brand.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83132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19764" y="2566046"/>
          <a:ext cx="9094041" cy="1719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7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24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0860">
                <a:tc>
                  <a:txBody>
                    <a:bodyPr/>
                    <a:lstStyle/>
                    <a:p>
                      <a:pPr marL="228600">
                        <a:lnSpc>
                          <a:spcPts val="2135"/>
                        </a:lnSpc>
                      </a:pPr>
                      <a:r>
                        <a:rPr sz="2400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20%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2135"/>
                        </a:lnSpc>
                      </a:pPr>
                      <a:r>
                        <a:rPr sz="2400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20%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2135"/>
                        </a:lnSpc>
                      </a:pPr>
                      <a:r>
                        <a:rPr sz="2400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20%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2135"/>
                        </a:lnSpc>
                      </a:pPr>
                      <a:r>
                        <a:rPr sz="2400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20%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2135"/>
                        </a:lnSpc>
                      </a:pPr>
                      <a:r>
                        <a:rPr sz="2400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20%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888888"/>
                      </a:solidFill>
                      <a:prstDash val="solid"/>
                    </a:lnB>
                    <a:solidFill>
                      <a:srgbClr val="FC4C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888888"/>
                      </a:solidFill>
                      <a:prstDash val="solid"/>
                    </a:lnB>
                    <a:solidFill>
                      <a:srgbClr val="FC4C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888888"/>
                      </a:solidFill>
                      <a:prstDash val="solid"/>
                    </a:lnB>
                    <a:solidFill>
                      <a:srgbClr val="FC4C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888888"/>
                      </a:solidFill>
                      <a:prstDash val="solid"/>
                    </a:lnB>
                    <a:solidFill>
                      <a:srgbClr val="FC4C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888888"/>
                      </a:solidFill>
                      <a:prstDash val="solid"/>
                    </a:lnB>
                    <a:solidFill>
                      <a:srgbClr val="FC4C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241300">
                        <a:lnSpc>
                          <a:spcPts val="2085"/>
                        </a:lnSpc>
                        <a:spcBef>
                          <a:spcPts val="790"/>
                        </a:spcBef>
                      </a:pPr>
                      <a:r>
                        <a:rPr sz="2400" b="1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S1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3773" marB="0">
                    <a:lnT w="38100">
                      <a:solidFill>
                        <a:srgbClr val="88888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2085"/>
                        </a:lnSpc>
                        <a:spcBef>
                          <a:spcPts val="790"/>
                        </a:spcBef>
                      </a:pPr>
                      <a:r>
                        <a:rPr sz="2400" b="1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S2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3773" marB="0">
                    <a:lnT w="38100">
                      <a:solidFill>
                        <a:srgbClr val="88888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ts val="2085"/>
                        </a:lnSpc>
                        <a:spcBef>
                          <a:spcPts val="790"/>
                        </a:spcBef>
                      </a:pPr>
                      <a:r>
                        <a:rPr sz="2400" b="1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S3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3773" marB="0">
                    <a:lnT w="38100">
                      <a:solidFill>
                        <a:srgbClr val="88888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  <a:spcBef>
                          <a:spcPts val="790"/>
                        </a:spcBef>
                      </a:pPr>
                      <a:r>
                        <a:rPr sz="2400" b="1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S4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3773" marB="0">
                    <a:lnT w="38100">
                      <a:solidFill>
                        <a:srgbClr val="88888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2085"/>
                        </a:lnSpc>
                        <a:spcBef>
                          <a:spcPts val="790"/>
                        </a:spcBef>
                      </a:pPr>
                      <a:r>
                        <a:rPr sz="2400" b="1" spc="-25" dirty="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S5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3773" marB="0">
                    <a:lnT w="38100">
                      <a:solidFill>
                        <a:srgbClr val="88888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405" y="-30849"/>
            <a:ext cx="5570220" cy="755762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247" dirty="0"/>
              <a:t>Linear</a:t>
            </a:r>
            <a:r>
              <a:rPr spc="-320" dirty="0"/>
              <a:t> </a:t>
            </a:r>
            <a:r>
              <a:rPr spc="-213" dirty="0"/>
              <a:t>attribution</a:t>
            </a:r>
            <a:r>
              <a:rPr spc="-320" dirty="0"/>
              <a:t> </a:t>
            </a:r>
            <a:r>
              <a:rPr spc="-173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2999" y="5180751"/>
            <a:ext cx="9170245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latin typeface="Tahoma"/>
                <a:cs typeface="Tahoma"/>
              </a:rPr>
              <a:t>The</a:t>
            </a:r>
            <a:r>
              <a:rPr sz="1867" spc="-167" dirty="0">
                <a:latin typeface="Tahoma"/>
                <a:cs typeface="Tahoma"/>
              </a:rPr>
              <a:t> </a:t>
            </a:r>
            <a:r>
              <a:rPr sz="1867" dirty="0">
                <a:latin typeface="Tahoma"/>
                <a:cs typeface="Tahoma"/>
              </a:rPr>
              <a:t>Linear</a:t>
            </a:r>
            <a:r>
              <a:rPr sz="1867" spc="-167" dirty="0">
                <a:latin typeface="Tahoma"/>
                <a:cs typeface="Tahoma"/>
              </a:rPr>
              <a:t> </a:t>
            </a:r>
            <a:r>
              <a:rPr sz="1867" dirty="0">
                <a:latin typeface="Tahoma"/>
                <a:cs typeface="Tahoma"/>
              </a:rPr>
              <a:t>model</a:t>
            </a:r>
            <a:r>
              <a:rPr sz="1867" spc="-160" dirty="0">
                <a:latin typeface="Tahoma"/>
                <a:cs typeface="Tahoma"/>
              </a:rPr>
              <a:t> </a:t>
            </a:r>
            <a:r>
              <a:rPr sz="1867" spc="-27" dirty="0">
                <a:latin typeface="Tahoma"/>
                <a:cs typeface="Tahoma"/>
              </a:rPr>
              <a:t>gives</a:t>
            </a:r>
            <a:r>
              <a:rPr sz="1867" spc="-167" dirty="0">
                <a:latin typeface="Tahoma"/>
                <a:cs typeface="Tahoma"/>
              </a:rPr>
              <a:t> </a:t>
            </a:r>
            <a:r>
              <a:rPr sz="1867" dirty="0">
                <a:latin typeface="Tahoma"/>
                <a:cs typeface="Tahoma"/>
              </a:rPr>
              <a:t>equal</a:t>
            </a:r>
            <a:r>
              <a:rPr sz="1867" spc="-160" dirty="0">
                <a:latin typeface="Tahoma"/>
                <a:cs typeface="Tahoma"/>
              </a:rPr>
              <a:t> </a:t>
            </a:r>
            <a:r>
              <a:rPr sz="1867" dirty="0">
                <a:latin typeface="Tahoma"/>
                <a:cs typeface="Tahoma"/>
              </a:rPr>
              <a:t>credit</a:t>
            </a:r>
            <a:r>
              <a:rPr sz="1867" spc="-167" dirty="0">
                <a:latin typeface="Tahoma"/>
                <a:cs typeface="Tahoma"/>
              </a:rPr>
              <a:t> </a:t>
            </a:r>
            <a:r>
              <a:rPr sz="1867" dirty="0">
                <a:latin typeface="Tahoma"/>
                <a:cs typeface="Tahoma"/>
              </a:rPr>
              <a:t>to</a:t>
            </a:r>
            <a:r>
              <a:rPr sz="1867" spc="-160" dirty="0">
                <a:latin typeface="Tahoma"/>
                <a:cs typeface="Tahoma"/>
              </a:rPr>
              <a:t> </a:t>
            </a:r>
            <a:r>
              <a:rPr sz="1867" spc="-13" dirty="0">
                <a:latin typeface="Tahoma"/>
                <a:cs typeface="Tahoma"/>
              </a:rPr>
              <a:t>each</a:t>
            </a:r>
            <a:r>
              <a:rPr sz="1867" spc="-167" dirty="0">
                <a:latin typeface="Tahoma"/>
                <a:cs typeface="Tahoma"/>
              </a:rPr>
              <a:t> </a:t>
            </a:r>
            <a:r>
              <a:rPr sz="1867" dirty="0">
                <a:latin typeface="Tahoma"/>
                <a:cs typeface="Tahoma"/>
              </a:rPr>
              <a:t>channel</a:t>
            </a:r>
            <a:r>
              <a:rPr sz="1867" spc="-160" dirty="0">
                <a:latin typeface="Tahoma"/>
                <a:cs typeface="Tahoma"/>
              </a:rPr>
              <a:t> </a:t>
            </a:r>
            <a:r>
              <a:rPr sz="1867" dirty="0">
                <a:latin typeface="Tahoma"/>
                <a:cs typeface="Tahoma"/>
              </a:rPr>
              <a:t>interaction</a:t>
            </a:r>
            <a:r>
              <a:rPr sz="1867" spc="-167" dirty="0">
                <a:latin typeface="Tahoma"/>
                <a:cs typeface="Tahoma"/>
              </a:rPr>
              <a:t> </a:t>
            </a:r>
            <a:r>
              <a:rPr sz="1867" dirty="0">
                <a:latin typeface="Tahoma"/>
                <a:cs typeface="Tahoma"/>
              </a:rPr>
              <a:t>on</a:t>
            </a:r>
            <a:r>
              <a:rPr sz="1867" spc="-160" dirty="0">
                <a:latin typeface="Tahoma"/>
                <a:cs typeface="Tahoma"/>
              </a:rPr>
              <a:t> </a:t>
            </a:r>
            <a:r>
              <a:rPr sz="1867" dirty="0">
                <a:latin typeface="Tahoma"/>
                <a:cs typeface="Tahoma"/>
              </a:rPr>
              <a:t>the</a:t>
            </a:r>
            <a:r>
              <a:rPr sz="1867" spc="-167" dirty="0">
                <a:latin typeface="Tahoma"/>
                <a:cs typeface="Tahoma"/>
              </a:rPr>
              <a:t> </a:t>
            </a:r>
            <a:r>
              <a:rPr sz="1867" spc="-13" dirty="0">
                <a:latin typeface="Tahoma"/>
                <a:cs typeface="Tahoma"/>
              </a:rPr>
              <a:t>way</a:t>
            </a:r>
            <a:r>
              <a:rPr sz="1867" spc="-160" dirty="0">
                <a:latin typeface="Tahoma"/>
                <a:cs typeface="Tahoma"/>
              </a:rPr>
              <a:t> </a:t>
            </a:r>
            <a:r>
              <a:rPr sz="1867" dirty="0">
                <a:latin typeface="Tahoma"/>
                <a:cs typeface="Tahoma"/>
              </a:rPr>
              <a:t>to</a:t>
            </a:r>
            <a:r>
              <a:rPr sz="1867" spc="-167" dirty="0">
                <a:latin typeface="Tahoma"/>
                <a:cs typeface="Tahoma"/>
              </a:rPr>
              <a:t> </a:t>
            </a:r>
            <a:r>
              <a:rPr sz="1867" spc="-13" dirty="0">
                <a:latin typeface="Tahoma"/>
                <a:cs typeface="Tahoma"/>
              </a:rPr>
              <a:t>conversion.</a:t>
            </a:r>
            <a:endParaRPr sz="1867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3932" y="5491647"/>
            <a:ext cx="10341187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When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it's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useful: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This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useful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if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your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campaigns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are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designed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maintain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contact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and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awareness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with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customer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throughout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3932" y="5737010"/>
            <a:ext cx="8046720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entire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sales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cycle.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3C4043"/>
                </a:solidFill>
                <a:latin typeface="Tahoma"/>
                <a:cs typeface="Tahoma"/>
              </a:rPr>
              <a:t>In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this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case,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each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touchpoint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equally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important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during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consideration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process.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91648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0533" y="1262621"/>
            <a:ext cx="62737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93" dirty="0">
                <a:solidFill>
                  <a:srgbClr val="666666"/>
                </a:solidFill>
                <a:latin typeface="Tahoma"/>
                <a:cs typeface="Tahoma"/>
              </a:rPr>
              <a:t>50%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0640" y="3281134"/>
            <a:ext cx="1320800" cy="402167"/>
            <a:chOff x="2580480" y="2460850"/>
            <a:chExt cx="990600" cy="301625"/>
          </a:xfrm>
        </p:grpSpPr>
        <p:sp>
          <p:nvSpPr>
            <p:cNvPr id="4" name="object 4"/>
            <p:cNvSpPr/>
            <p:nvPr/>
          </p:nvSpPr>
          <p:spPr>
            <a:xfrm>
              <a:off x="2580480" y="246085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990598" y="228598"/>
                  </a:moveTo>
                  <a:lnTo>
                    <a:pt x="0" y="228598"/>
                  </a:lnTo>
                  <a:lnTo>
                    <a:pt x="0" y="0"/>
                  </a:lnTo>
                  <a:lnTo>
                    <a:pt x="990598" y="0"/>
                  </a:lnTo>
                  <a:lnTo>
                    <a:pt x="990598" y="228598"/>
                  </a:lnTo>
                  <a:close/>
                </a:path>
              </a:pathLst>
            </a:custGeom>
            <a:solidFill>
              <a:srgbClr val="FC4C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2628105" y="2746601"/>
              <a:ext cx="914400" cy="1270"/>
            </a:xfrm>
            <a:custGeom>
              <a:avLst/>
              <a:gdLst/>
              <a:ahLst/>
              <a:cxnLst/>
              <a:rect l="l" t="t" r="r" b="b"/>
              <a:pathLst>
                <a:path w="914400" h="1269">
                  <a:moveTo>
                    <a:pt x="0" y="0"/>
                  </a:moveTo>
                  <a:lnTo>
                    <a:pt x="914398" y="1123"/>
                  </a:lnTo>
                </a:path>
              </a:pathLst>
            </a:custGeom>
            <a:ln w="285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39065" y="2752985"/>
            <a:ext cx="62737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93" dirty="0">
                <a:solidFill>
                  <a:srgbClr val="666666"/>
                </a:solidFill>
                <a:latin typeface="Tahoma"/>
                <a:cs typeface="Tahoma"/>
              </a:rPr>
              <a:t>10%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09140" y="3128735"/>
            <a:ext cx="1320800" cy="554567"/>
            <a:chOff x="4056855" y="2346551"/>
            <a:chExt cx="990600" cy="415925"/>
          </a:xfrm>
        </p:grpSpPr>
        <p:sp>
          <p:nvSpPr>
            <p:cNvPr id="8" name="object 8"/>
            <p:cNvSpPr/>
            <p:nvPr/>
          </p:nvSpPr>
          <p:spPr>
            <a:xfrm>
              <a:off x="4056855" y="2346551"/>
              <a:ext cx="990600" cy="342900"/>
            </a:xfrm>
            <a:custGeom>
              <a:avLst/>
              <a:gdLst/>
              <a:ahLst/>
              <a:cxnLst/>
              <a:rect l="l" t="t" r="r" b="b"/>
              <a:pathLst>
                <a:path w="990600" h="342900">
                  <a:moveTo>
                    <a:pt x="990598" y="342898"/>
                  </a:moveTo>
                  <a:lnTo>
                    <a:pt x="0" y="342898"/>
                  </a:lnTo>
                  <a:lnTo>
                    <a:pt x="0" y="0"/>
                  </a:lnTo>
                  <a:lnTo>
                    <a:pt x="990598" y="0"/>
                  </a:lnTo>
                  <a:lnTo>
                    <a:pt x="990598" y="342898"/>
                  </a:lnTo>
                  <a:close/>
                </a:path>
              </a:pathLst>
            </a:custGeom>
            <a:solidFill>
              <a:srgbClr val="FC4C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4094955" y="2746601"/>
              <a:ext cx="914400" cy="1270"/>
            </a:xfrm>
            <a:custGeom>
              <a:avLst/>
              <a:gdLst/>
              <a:ahLst/>
              <a:cxnLst/>
              <a:rect l="l" t="t" r="r" b="b"/>
              <a:pathLst>
                <a:path w="914400" h="1269">
                  <a:moveTo>
                    <a:pt x="0" y="0"/>
                  </a:moveTo>
                  <a:lnTo>
                    <a:pt x="914398" y="1123"/>
                  </a:lnTo>
                </a:path>
              </a:pathLst>
            </a:custGeom>
            <a:ln w="285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59569" y="2551205"/>
            <a:ext cx="62737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93" dirty="0">
                <a:solidFill>
                  <a:srgbClr val="666666"/>
                </a:solidFill>
                <a:latin typeface="Tahoma"/>
                <a:cs typeface="Tahoma"/>
              </a:rPr>
              <a:t>15%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63060" y="2841577"/>
            <a:ext cx="1320800" cy="841587"/>
            <a:chOff x="5522295" y="2131183"/>
            <a:chExt cx="990600" cy="631190"/>
          </a:xfrm>
        </p:grpSpPr>
        <p:sp>
          <p:nvSpPr>
            <p:cNvPr id="12" name="object 12"/>
            <p:cNvSpPr/>
            <p:nvPr/>
          </p:nvSpPr>
          <p:spPr>
            <a:xfrm>
              <a:off x="5522295" y="2131183"/>
              <a:ext cx="990600" cy="571500"/>
            </a:xfrm>
            <a:custGeom>
              <a:avLst/>
              <a:gdLst/>
              <a:ahLst/>
              <a:cxnLst/>
              <a:rect l="l" t="t" r="r" b="b"/>
              <a:pathLst>
                <a:path w="990600" h="571500">
                  <a:moveTo>
                    <a:pt x="990598" y="571498"/>
                  </a:moveTo>
                  <a:lnTo>
                    <a:pt x="0" y="571498"/>
                  </a:lnTo>
                  <a:lnTo>
                    <a:pt x="0" y="0"/>
                  </a:lnTo>
                  <a:lnTo>
                    <a:pt x="990598" y="0"/>
                  </a:lnTo>
                  <a:lnTo>
                    <a:pt x="990598" y="571498"/>
                  </a:lnTo>
                  <a:close/>
                </a:path>
              </a:pathLst>
            </a:custGeom>
            <a:solidFill>
              <a:srgbClr val="FC4C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1805" y="2746602"/>
              <a:ext cx="914400" cy="1270"/>
            </a:xfrm>
            <a:custGeom>
              <a:avLst/>
              <a:gdLst/>
              <a:ahLst/>
              <a:cxnLst/>
              <a:rect l="l" t="t" r="r" b="b"/>
              <a:pathLst>
                <a:path w="914400" h="1269">
                  <a:moveTo>
                    <a:pt x="0" y="0"/>
                  </a:moveTo>
                  <a:lnTo>
                    <a:pt x="914398" y="1124"/>
                  </a:lnTo>
                </a:path>
              </a:pathLst>
            </a:custGeom>
            <a:ln w="285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36971" y="2308239"/>
            <a:ext cx="62737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93" dirty="0">
                <a:solidFill>
                  <a:srgbClr val="666666"/>
                </a:solidFill>
                <a:latin typeface="Tahoma"/>
                <a:cs typeface="Tahoma"/>
              </a:rPr>
              <a:t>25%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335720" y="1792418"/>
            <a:ext cx="1320800" cy="1890607"/>
            <a:chOff x="7001790" y="1344313"/>
            <a:chExt cx="990600" cy="1417955"/>
          </a:xfrm>
        </p:grpSpPr>
        <p:sp>
          <p:nvSpPr>
            <p:cNvPr id="16" name="object 16"/>
            <p:cNvSpPr/>
            <p:nvPr/>
          </p:nvSpPr>
          <p:spPr>
            <a:xfrm>
              <a:off x="7001790" y="1344313"/>
              <a:ext cx="990600" cy="1371600"/>
            </a:xfrm>
            <a:custGeom>
              <a:avLst/>
              <a:gdLst/>
              <a:ahLst/>
              <a:cxnLst/>
              <a:rect l="l" t="t" r="r" b="b"/>
              <a:pathLst>
                <a:path w="990600" h="1371600">
                  <a:moveTo>
                    <a:pt x="990598" y="1371598"/>
                  </a:moveTo>
                  <a:lnTo>
                    <a:pt x="0" y="1371598"/>
                  </a:lnTo>
                  <a:lnTo>
                    <a:pt x="0" y="0"/>
                  </a:lnTo>
                  <a:lnTo>
                    <a:pt x="990598" y="0"/>
                  </a:lnTo>
                  <a:lnTo>
                    <a:pt x="990598" y="1371598"/>
                  </a:lnTo>
                  <a:close/>
                </a:path>
              </a:pathLst>
            </a:custGeom>
            <a:solidFill>
              <a:srgbClr val="FC4C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028654" y="2746603"/>
              <a:ext cx="914400" cy="1270"/>
            </a:xfrm>
            <a:custGeom>
              <a:avLst/>
              <a:gdLst/>
              <a:ahLst/>
              <a:cxnLst/>
              <a:rect l="l" t="t" r="r" b="b"/>
              <a:pathLst>
                <a:path w="914400" h="1269">
                  <a:moveTo>
                    <a:pt x="0" y="0"/>
                  </a:moveTo>
                  <a:lnTo>
                    <a:pt x="914397" y="1123"/>
                  </a:lnTo>
                </a:path>
              </a:pathLst>
            </a:custGeom>
            <a:ln w="285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18"/>
          <p:cNvSpPr/>
          <p:nvPr/>
        </p:nvSpPr>
        <p:spPr>
          <a:xfrm>
            <a:off x="1548340" y="3662138"/>
            <a:ext cx="1219200" cy="1693"/>
          </a:xfrm>
          <a:custGeom>
            <a:avLst/>
            <a:gdLst/>
            <a:ahLst/>
            <a:cxnLst/>
            <a:rect l="l" t="t" r="r" b="b"/>
            <a:pathLst>
              <a:path w="914400" h="1269">
                <a:moveTo>
                  <a:pt x="0" y="0"/>
                </a:moveTo>
                <a:lnTo>
                  <a:pt x="914399" y="1123"/>
                </a:lnTo>
              </a:path>
            </a:pathLst>
          </a:custGeom>
          <a:ln w="28549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1920405" y="3128778"/>
            <a:ext cx="6252633" cy="10763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73657">
              <a:spcBef>
                <a:spcPts val="133"/>
              </a:spcBef>
            </a:pPr>
            <a:r>
              <a:rPr sz="2400" spc="-33" dirty="0">
                <a:solidFill>
                  <a:srgbClr val="666666"/>
                </a:solidFill>
                <a:latin typeface="Tahoma"/>
                <a:cs typeface="Tahoma"/>
              </a:rPr>
              <a:t>0%</a:t>
            </a:r>
            <a:endParaRPr sz="2400">
              <a:latin typeface="Tahoma"/>
              <a:cs typeface="Tahoma"/>
            </a:endParaRPr>
          </a:p>
          <a:p>
            <a:pPr marL="16933">
              <a:spcBef>
                <a:spcPts val="2513"/>
              </a:spcBef>
              <a:tabLst>
                <a:tab pos="1987924" algn="l"/>
                <a:tab pos="3941135" algn="l"/>
                <a:tab pos="5894346" algn="l"/>
              </a:tabLst>
            </a:pPr>
            <a:r>
              <a:rPr sz="2400" b="1" spc="-33" dirty="0">
                <a:solidFill>
                  <a:srgbClr val="666666"/>
                </a:solidFill>
                <a:latin typeface="Tahoma"/>
                <a:cs typeface="Tahoma"/>
              </a:rPr>
              <a:t>S1</a:t>
            </a:r>
            <a:r>
              <a:rPr sz="2400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2400" b="1" spc="-33" dirty="0">
                <a:solidFill>
                  <a:srgbClr val="666666"/>
                </a:solidFill>
                <a:latin typeface="Tahoma"/>
                <a:cs typeface="Tahoma"/>
              </a:rPr>
              <a:t>S2</a:t>
            </a:r>
            <a:r>
              <a:rPr sz="2400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2400" b="1" spc="-33" dirty="0">
                <a:solidFill>
                  <a:srgbClr val="666666"/>
                </a:solidFill>
                <a:latin typeface="Tahoma"/>
                <a:cs typeface="Tahoma"/>
              </a:rPr>
              <a:t>S3</a:t>
            </a:r>
            <a:r>
              <a:rPr sz="2400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2400" b="1" spc="-160" dirty="0">
                <a:solidFill>
                  <a:srgbClr val="666666"/>
                </a:solidFill>
                <a:latin typeface="Tahoma"/>
                <a:cs typeface="Tahoma"/>
              </a:rPr>
              <a:t>S4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07576" y="3814145"/>
            <a:ext cx="3742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160" dirty="0">
                <a:solidFill>
                  <a:srgbClr val="666666"/>
                </a:solidFill>
                <a:latin typeface="Tahoma"/>
                <a:cs typeface="Tahoma"/>
              </a:rPr>
              <a:t>S5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90405" y="-30849"/>
            <a:ext cx="4203700" cy="755762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227" dirty="0"/>
              <a:t>Time</a:t>
            </a:r>
            <a:r>
              <a:rPr spc="-380" dirty="0"/>
              <a:t> </a:t>
            </a:r>
            <a:r>
              <a:rPr spc="-247" dirty="0"/>
              <a:t>Decay</a:t>
            </a:r>
            <a:r>
              <a:rPr spc="-380" dirty="0"/>
              <a:t> </a:t>
            </a:r>
            <a:r>
              <a:rPr spc="-213" dirty="0"/>
              <a:t>model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7500" y="4753834"/>
            <a:ext cx="7841827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spc="-47" dirty="0">
                <a:solidFill>
                  <a:srgbClr val="3C4043"/>
                </a:solidFill>
                <a:latin typeface="Tahoma"/>
                <a:cs typeface="Tahoma"/>
              </a:rPr>
              <a:t>If</a:t>
            </a:r>
            <a:r>
              <a:rPr sz="1400" spc="-14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sales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cycle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involves</a:t>
            </a:r>
            <a:r>
              <a:rPr sz="1400" spc="-14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only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short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consideration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phase,</a:t>
            </a:r>
            <a:r>
              <a:rPr sz="1400" spc="-14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Time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Decay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may</a:t>
            </a:r>
            <a:r>
              <a:rPr sz="1400" spc="-14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be</a:t>
            </a:r>
            <a:r>
              <a:rPr sz="1400" spc="-13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appropriate.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500" y="4967194"/>
            <a:ext cx="11126045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This</a:t>
            </a:r>
            <a:r>
              <a:rPr sz="1400" spc="-14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is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based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on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concept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i="1" spc="-127" dirty="0">
                <a:solidFill>
                  <a:srgbClr val="3C4043"/>
                </a:solidFill>
                <a:latin typeface="Lucida Sans"/>
                <a:cs typeface="Lucida Sans"/>
              </a:rPr>
              <a:t>exponential </a:t>
            </a:r>
            <a:r>
              <a:rPr sz="1400" i="1" spc="-120" dirty="0">
                <a:solidFill>
                  <a:srgbClr val="3C4043"/>
                </a:solidFill>
                <a:latin typeface="Lucida Sans"/>
                <a:cs typeface="Lucida Sans"/>
              </a:rPr>
              <a:t>decay</a:t>
            </a:r>
            <a:r>
              <a:rPr sz="1400" i="1" spc="-107" dirty="0">
                <a:solidFill>
                  <a:srgbClr val="3C4043"/>
                </a:solidFill>
                <a:latin typeface="Lucida Sans"/>
                <a:cs typeface="Lucida Sans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and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most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heavily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credits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touchpoints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that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occurred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nearest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time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conversion.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7500" y="5180554"/>
            <a:ext cx="11142979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Time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Decay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has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default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i="1" spc="-100" dirty="0">
                <a:solidFill>
                  <a:srgbClr val="3C4043"/>
                </a:solidFill>
                <a:latin typeface="Lucida Sans"/>
                <a:cs typeface="Lucida Sans"/>
              </a:rPr>
              <a:t>half-</a:t>
            </a:r>
            <a:r>
              <a:rPr sz="1400" i="1" spc="-87" dirty="0">
                <a:solidFill>
                  <a:srgbClr val="3C4043"/>
                </a:solidFill>
                <a:latin typeface="Lucida Sans"/>
                <a:cs typeface="Lucida Sans"/>
              </a:rPr>
              <a:t>life</a:t>
            </a:r>
            <a:r>
              <a:rPr sz="1400" i="1" spc="-113" dirty="0">
                <a:solidFill>
                  <a:srgbClr val="3C4043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7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days,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meaning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that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touchpoint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occurring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7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days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prior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conversion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will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receive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1/2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credit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7500" y="5393914"/>
            <a:ext cx="9939867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touchpoint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that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occurs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day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conversion.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Similarly,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touchpoint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occurring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14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days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prior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will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receive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1/4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credit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67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7500" y="5607274"/>
            <a:ext cx="8772312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day-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of-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conversion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touchpoint.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exponential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decay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continues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within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your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lookback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window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(default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30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days).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1499" y="6033994"/>
            <a:ext cx="10806853" cy="205184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When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it's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useful: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7" dirty="0">
                <a:solidFill>
                  <a:srgbClr val="3C4043"/>
                </a:solidFill>
                <a:latin typeface="Tahoma"/>
                <a:cs typeface="Tahoma"/>
              </a:rPr>
              <a:t>If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you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run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one-day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or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two-day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promotion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campaigns,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you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may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wish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give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more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credit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during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days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1499" y="6274557"/>
            <a:ext cx="10789920" cy="218008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promotion.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3C4043"/>
                </a:solidFill>
                <a:latin typeface="Tahoma"/>
                <a:cs typeface="Tahoma"/>
              </a:rPr>
              <a:t>In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this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case,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interactions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that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occurred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one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week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before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have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only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small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value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as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compared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touchpoints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near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conversion.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2294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1256" y="2477231"/>
            <a:ext cx="1320800" cy="1908387"/>
            <a:chOff x="1838442" y="1857923"/>
            <a:chExt cx="990600" cy="1431290"/>
          </a:xfrm>
        </p:grpSpPr>
        <p:sp>
          <p:nvSpPr>
            <p:cNvPr id="3" name="object 3"/>
            <p:cNvSpPr/>
            <p:nvPr/>
          </p:nvSpPr>
          <p:spPr>
            <a:xfrm>
              <a:off x="1873897" y="3273442"/>
              <a:ext cx="914400" cy="1270"/>
            </a:xfrm>
            <a:custGeom>
              <a:avLst/>
              <a:gdLst/>
              <a:ahLst/>
              <a:cxnLst/>
              <a:rect l="l" t="t" r="r" b="b"/>
              <a:pathLst>
                <a:path w="914400" h="1270">
                  <a:moveTo>
                    <a:pt x="0" y="0"/>
                  </a:moveTo>
                  <a:lnTo>
                    <a:pt x="914399" y="1123"/>
                  </a:lnTo>
                </a:path>
              </a:pathLst>
            </a:custGeom>
            <a:ln w="2854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838442" y="1857923"/>
              <a:ext cx="990600" cy="1371600"/>
            </a:xfrm>
            <a:custGeom>
              <a:avLst/>
              <a:gdLst/>
              <a:ahLst/>
              <a:cxnLst/>
              <a:rect l="l" t="t" r="r" b="b"/>
              <a:pathLst>
                <a:path w="990600" h="1371600">
                  <a:moveTo>
                    <a:pt x="990598" y="1371598"/>
                  </a:moveTo>
                  <a:lnTo>
                    <a:pt x="0" y="1371598"/>
                  </a:lnTo>
                  <a:lnTo>
                    <a:pt x="0" y="0"/>
                  </a:lnTo>
                  <a:lnTo>
                    <a:pt x="990598" y="0"/>
                  </a:lnTo>
                  <a:lnTo>
                    <a:pt x="990598" y="1371598"/>
                  </a:lnTo>
                  <a:close/>
                </a:path>
              </a:pathLst>
            </a:custGeom>
            <a:solidFill>
              <a:srgbClr val="FC4C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84243" y="4001227"/>
            <a:ext cx="1320800" cy="384387"/>
            <a:chOff x="3288182" y="3000920"/>
            <a:chExt cx="990600" cy="288290"/>
          </a:xfrm>
        </p:grpSpPr>
        <p:sp>
          <p:nvSpPr>
            <p:cNvPr id="6" name="object 6"/>
            <p:cNvSpPr/>
            <p:nvPr/>
          </p:nvSpPr>
          <p:spPr>
            <a:xfrm>
              <a:off x="3340747" y="3273439"/>
              <a:ext cx="914400" cy="1270"/>
            </a:xfrm>
            <a:custGeom>
              <a:avLst/>
              <a:gdLst/>
              <a:ahLst/>
              <a:cxnLst/>
              <a:rect l="l" t="t" r="r" b="b"/>
              <a:pathLst>
                <a:path w="914400" h="1270">
                  <a:moveTo>
                    <a:pt x="0" y="0"/>
                  </a:moveTo>
                  <a:lnTo>
                    <a:pt x="914398" y="1124"/>
                  </a:lnTo>
                </a:path>
              </a:pathLst>
            </a:custGeom>
            <a:ln w="2854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3288182" y="300092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990598" y="228598"/>
                  </a:moveTo>
                  <a:lnTo>
                    <a:pt x="0" y="228598"/>
                  </a:lnTo>
                  <a:lnTo>
                    <a:pt x="0" y="0"/>
                  </a:lnTo>
                  <a:lnTo>
                    <a:pt x="990598" y="0"/>
                  </a:lnTo>
                  <a:lnTo>
                    <a:pt x="990598" y="228598"/>
                  </a:lnTo>
                  <a:close/>
                </a:path>
              </a:pathLst>
            </a:custGeom>
            <a:solidFill>
              <a:srgbClr val="FC4C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359719" y="4001227"/>
            <a:ext cx="1320800" cy="384387"/>
            <a:chOff x="4769789" y="3000920"/>
            <a:chExt cx="990600" cy="288290"/>
          </a:xfrm>
        </p:grpSpPr>
        <p:sp>
          <p:nvSpPr>
            <p:cNvPr id="9" name="object 9"/>
            <p:cNvSpPr/>
            <p:nvPr/>
          </p:nvSpPr>
          <p:spPr>
            <a:xfrm>
              <a:off x="4816710" y="3273439"/>
              <a:ext cx="914400" cy="1270"/>
            </a:xfrm>
            <a:custGeom>
              <a:avLst/>
              <a:gdLst/>
              <a:ahLst/>
              <a:cxnLst/>
              <a:rect l="l" t="t" r="r" b="b"/>
              <a:pathLst>
                <a:path w="914400" h="1270">
                  <a:moveTo>
                    <a:pt x="0" y="0"/>
                  </a:moveTo>
                  <a:lnTo>
                    <a:pt x="914398" y="1124"/>
                  </a:lnTo>
                </a:path>
              </a:pathLst>
            </a:custGeom>
            <a:ln w="2854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9789" y="300092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990598" y="228598"/>
                  </a:moveTo>
                  <a:lnTo>
                    <a:pt x="0" y="228598"/>
                  </a:lnTo>
                  <a:lnTo>
                    <a:pt x="0" y="0"/>
                  </a:lnTo>
                  <a:lnTo>
                    <a:pt x="990598" y="0"/>
                  </a:lnTo>
                  <a:lnTo>
                    <a:pt x="990598" y="228598"/>
                  </a:lnTo>
                  <a:close/>
                </a:path>
              </a:pathLst>
            </a:custGeom>
            <a:solidFill>
              <a:srgbClr val="FC4C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301643" y="2477231"/>
            <a:ext cx="1320800" cy="1908387"/>
            <a:chOff x="6226232" y="1857923"/>
            <a:chExt cx="990600" cy="1431290"/>
          </a:xfrm>
        </p:grpSpPr>
        <p:sp>
          <p:nvSpPr>
            <p:cNvPr id="12" name="object 12"/>
            <p:cNvSpPr/>
            <p:nvPr/>
          </p:nvSpPr>
          <p:spPr>
            <a:xfrm>
              <a:off x="6283560" y="3273442"/>
              <a:ext cx="914400" cy="1270"/>
            </a:xfrm>
            <a:custGeom>
              <a:avLst/>
              <a:gdLst/>
              <a:ahLst/>
              <a:cxnLst/>
              <a:rect l="l" t="t" r="r" b="b"/>
              <a:pathLst>
                <a:path w="914400" h="1270">
                  <a:moveTo>
                    <a:pt x="0" y="0"/>
                  </a:moveTo>
                  <a:lnTo>
                    <a:pt x="914398" y="1123"/>
                  </a:lnTo>
                </a:path>
              </a:pathLst>
            </a:custGeom>
            <a:ln w="2854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6232" y="1857923"/>
              <a:ext cx="990600" cy="1371600"/>
            </a:xfrm>
            <a:custGeom>
              <a:avLst/>
              <a:gdLst/>
              <a:ahLst/>
              <a:cxnLst/>
              <a:rect l="l" t="t" r="r" b="b"/>
              <a:pathLst>
                <a:path w="990600" h="1371600">
                  <a:moveTo>
                    <a:pt x="990599" y="1371598"/>
                  </a:moveTo>
                  <a:lnTo>
                    <a:pt x="0" y="1371598"/>
                  </a:lnTo>
                  <a:lnTo>
                    <a:pt x="0" y="0"/>
                  </a:lnTo>
                  <a:lnTo>
                    <a:pt x="990599" y="0"/>
                  </a:lnTo>
                  <a:lnTo>
                    <a:pt x="990599" y="1371598"/>
                  </a:lnTo>
                  <a:close/>
                </a:path>
              </a:pathLst>
            </a:custGeom>
            <a:solidFill>
              <a:srgbClr val="FC4C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82665" y="3472749"/>
            <a:ext cx="62737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93" dirty="0">
                <a:solidFill>
                  <a:srgbClr val="666666"/>
                </a:solidFill>
                <a:latin typeface="Tahoma"/>
                <a:cs typeface="Tahoma"/>
              </a:rPr>
              <a:t>10%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00489" y="1982569"/>
            <a:ext cx="62737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93" dirty="0">
                <a:solidFill>
                  <a:srgbClr val="666666"/>
                </a:solidFill>
                <a:latin typeface="Tahoma"/>
                <a:cs typeface="Tahoma"/>
              </a:rPr>
              <a:t>40%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83252" y="3473081"/>
            <a:ext cx="62737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93" dirty="0">
                <a:solidFill>
                  <a:srgbClr val="666666"/>
                </a:solidFill>
                <a:latin typeface="Tahoma"/>
                <a:cs typeface="Tahoma"/>
              </a:rPr>
              <a:t>10%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2148" y="2011171"/>
            <a:ext cx="62737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93" dirty="0">
                <a:solidFill>
                  <a:srgbClr val="666666"/>
                </a:solidFill>
                <a:latin typeface="Tahoma"/>
                <a:cs typeface="Tahoma"/>
              </a:rPr>
              <a:t>40%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70595" y="4516596"/>
            <a:ext cx="63178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1987924" algn="l"/>
                <a:tab pos="3950448" algn="l"/>
                <a:tab pos="5959538" algn="l"/>
              </a:tabLst>
            </a:pPr>
            <a:r>
              <a:rPr sz="2400" b="1" spc="-33" dirty="0">
                <a:solidFill>
                  <a:srgbClr val="666666"/>
                </a:solidFill>
                <a:latin typeface="Tahoma"/>
                <a:cs typeface="Tahoma"/>
              </a:rPr>
              <a:t>S1</a:t>
            </a:r>
            <a:r>
              <a:rPr sz="2400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2400" b="1" spc="-33" dirty="0">
                <a:solidFill>
                  <a:srgbClr val="666666"/>
                </a:solidFill>
                <a:latin typeface="Tahoma"/>
                <a:cs typeface="Tahoma"/>
              </a:rPr>
              <a:t>S2</a:t>
            </a:r>
            <a:r>
              <a:rPr sz="2400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2400" b="1" spc="-33" dirty="0">
                <a:solidFill>
                  <a:srgbClr val="666666"/>
                </a:solidFill>
                <a:latin typeface="Tahoma"/>
                <a:cs typeface="Tahoma"/>
              </a:rPr>
              <a:t>S3</a:t>
            </a:r>
            <a:r>
              <a:rPr sz="2400" b="1" dirty="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sz="2400" b="1" spc="-160" dirty="0">
                <a:solidFill>
                  <a:srgbClr val="666666"/>
                </a:solidFill>
                <a:latin typeface="Tahoma"/>
                <a:cs typeface="Tahoma"/>
              </a:rPr>
              <a:t>S4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90404" y="-30849"/>
            <a:ext cx="4980093" cy="755762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220" dirty="0"/>
              <a:t>Position-</a:t>
            </a:r>
            <a:r>
              <a:rPr spc="-272" dirty="0"/>
              <a:t>Based</a:t>
            </a:r>
            <a:r>
              <a:rPr spc="-293" dirty="0"/>
              <a:t> </a:t>
            </a:r>
            <a:r>
              <a:rPr spc="-207" dirty="0"/>
              <a:t>model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0200" y="5120366"/>
            <a:ext cx="10551160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Position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Based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model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allows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you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create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C4043"/>
                </a:solidFill>
                <a:latin typeface="Tahoma"/>
                <a:cs typeface="Tahoma"/>
              </a:rPr>
              <a:t>a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hybrid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Last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and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First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models.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Instead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of</a:t>
            </a:r>
            <a:r>
              <a:rPr sz="1400" spc="-11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giving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all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credit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0200" y="5333726"/>
            <a:ext cx="10534227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either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ﬁrst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or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last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interaction,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you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can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split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credit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between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them.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One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common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scenario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is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assign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3C4043"/>
                </a:solidFill>
                <a:latin typeface="Tahoma"/>
                <a:cs typeface="Tahoma"/>
              </a:rPr>
              <a:t>40%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credit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each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ﬁrst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0200" y="5547087"/>
            <a:ext cx="6676813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and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last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interaction,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and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assign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3C4043"/>
                </a:solidFill>
                <a:latin typeface="Tahoma"/>
                <a:cs typeface="Tahoma"/>
              </a:rPr>
              <a:t>20%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credit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interactions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middle.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4201" y="6005811"/>
            <a:ext cx="10421620" cy="205184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When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it's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27" dirty="0">
                <a:solidFill>
                  <a:srgbClr val="3C4043"/>
                </a:solidFill>
                <a:latin typeface="Tahoma"/>
                <a:cs typeface="Tahoma"/>
              </a:rPr>
              <a:t>useful: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47" dirty="0">
                <a:solidFill>
                  <a:srgbClr val="3C4043"/>
                </a:solidFill>
                <a:latin typeface="Tahoma"/>
                <a:cs typeface="Tahoma"/>
              </a:rPr>
              <a:t>If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you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most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value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touchpoints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that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introduced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customers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your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brand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and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ﬁnal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touchpoints</a:t>
            </a:r>
            <a:r>
              <a:rPr sz="1400" spc="-10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that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resulted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in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sales,</a:t>
            </a:r>
            <a:r>
              <a:rPr sz="1400" spc="-100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33" dirty="0">
                <a:solidFill>
                  <a:srgbClr val="3C4043"/>
                </a:solidFill>
                <a:latin typeface="Tahoma"/>
                <a:cs typeface="Tahoma"/>
              </a:rPr>
              <a:t>use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4201" y="6251174"/>
            <a:ext cx="2010833" cy="205184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7"/>
              </a:lnSpc>
            </a:pP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the</a:t>
            </a:r>
            <a:r>
              <a:rPr sz="1400" spc="-93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Position</a:t>
            </a:r>
            <a:r>
              <a:rPr sz="14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C4043"/>
                </a:solidFill>
                <a:latin typeface="Tahoma"/>
                <a:cs typeface="Tahoma"/>
              </a:rPr>
              <a:t>Based</a:t>
            </a:r>
            <a:r>
              <a:rPr sz="1400" spc="-87" dirty="0">
                <a:solidFill>
                  <a:srgbClr val="3C4043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3C4043"/>
                </a:solidFill>
                <a:latin typeface="Tahoma"/>
                <a:cs typeface="Tahoma"/>
              </a:rPr>
              <a:t>model.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482130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75" y="1214896"/>
            <a:ext cx="11821160" cy="22741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8578">
              <a:spcBef>
                <a:spcPts val="133"/>
              </a:spcBef>
            </a:pPr>
            <a:r>
              <a:rPr sz="2400" spc="-100" dirty="0">
                <a:solidFill>
                  <a:srgbClr val="3E4D5A"/>
                </a:solidFill>
                <a:latin typeface="Tahoma"/>
                <a:cs typeface="Tahoma"/>
              </a:rPr>
              <a:t>So,</a:t>
            </a:r>
            <a:r>
              <a:rPr sz="2400" spc="-18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which</a:t>
            </a:r>
            <a:r>
              <a:rPr sz="2400" spc="-18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web</a:t>
            </a:r>
            <a:r>
              <a:rPr sz="2400" spc="-18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analytics</a:t>
            </a:r>
            <a:r>
              <a:rPr sz="2400" spc="-18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attribution</a:t>
            </a:r>
            <a:r>
              <a:rPr sz="2400" spc="-18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model</a:t>
            </a:r>
            <a:r>
              <a:rPr sz="2400" spc="-18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is</a:t>
            </a:r>
            <a:r>
              <a:rPr sz="2400" spc="-18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best?</a:t>
            </a:r>
            <a:endParaRPr sz="2400">
              <a:latin typeface="Tahoma"/>
              <a:cs typeface="Tahoma"/>
            </a:endParaRPr>
          </a:p>
          <a:p>
            <a:pPr>
              <a:spcBef>
                <a:spcPts val="780"/>
              </a:spcBef>
            </a:pPr>
            <a:endParaRPr sz="2400">
              <a:latin typeface="Tahoma"/>
              <a:cs typeface="Tahoma"/>
            </a:endParaRPr>
          </a:p>
          <a:p>
            <a:pPr marL="678162" indent="-661229">
              <a:buAutoNum type="alphaUcPeriod"/>
              <a:tabLst>
                <a:tab pos="678162" algn="l"/>
              </a:tabLst>
            </a:pP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Equal</a:t>
            </a:r>
            <a:r>
              <a:rPr sz="2400" spc="-17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3E4D5A"/>
                </a:solidFill>
                <a:latin typeface="Tahoma"/>
                <a:cs typeface="Tahoma"/>
              </a:rPr>
              <a:t>(linear)</a:t>
            </a:r>
            <a:r>
              <a:rPr sz="2400" spc="-16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distribution</a:t>
            </a:r>
            <a:r>
              <a:rPr sz="2400" spc="-17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–</a:t>
            </a:r>
            <a:r>
              <a:rPr sz="2400" spc="-16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it’s</a:t>
            </a:r>
            <a:r>
              <a:rPr sz="2400" spc="-16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the</a:t>
            </a:r>
            <a:r>
              <a:rPr sz="2400" spc="-173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most</a:t>
            </a:r>
            <a:r>
              <a:rPr sz="2400" spc="-16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fair.</a:t>
            </a:r>
            <a:endParaRPr sz="2400">
              <a:latin typeface="Tahoma"/>
              <a:cs typeface="Tahoma"/>
            </a:endParaRPr>
          </a:p>
          <a:p>
            <a:pPr marL="678162" indent="-651917">
              <a:spcBef>
                <a:spcPts val="1200"/>
              </a:spcBef>
              <a:buAutoNum type="alphaUcPeriod"/>
              <a:tabLst>
                <a:tab pos="678162" algn="l"/>
              </a:tabLst>
            </a:pP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Time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decay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–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the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most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recent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touch-point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should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13" dirty="0">
                <a:solidFill>
                  <a:srgbClr val="3E4D5A"/>
                </a:solidFill>
                <a:latin typeface="Tahoma"/>
                <a:cs typeface="Tahoma"/>
              </a:rPr>
              <a:t>get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the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most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credit,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but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not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all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of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33" dirty="0">
                <a:solidFill>
                  <a:srgbClr val="3E4D5A"/>
                </a:solidFill>
                <a:latin typeface="Tahoma"/>
                <a:cs typeface="Tahoma"/>
              </a:rPr>
              <a:t>it.</a:t>
            </a:r>
            <a:endParaRPr sz="2400">
              <a:latin typeface="Tahoma"/>
              <a:cs typeface="Tahoma"/>
            </a:endParaRPr>
          </a:p>
          <a:p>
            <a:pPr marL="678162" indent="-645991">
              <a:spcBef>
                <a:spcPts val="1200"/>
              </a:spcBef>
              <a:buAutoNum type="alphaUcPeriod"/>
              <a:tabLst>
                <a:tab pos="678162" algn="l"/>
              </a:tabLst>
            </a:pPr>
            <a:r>
              <a:rPr sz="2400" spc="-80" dirty="0">
                <a:solidFill>
                  <a:srgbClr val="3E4D5A"/>
                </a:solidFill>
                <a:latin typeface="Tahoma"/>
                <a:cs typeface="Tahoma"/>
              </a:rPr>
              <a:t>I’m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not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3E4D5A"/>
                </a:solidFill>
                <a:latin typeface="Tahoma"/>
                <a:cs typeface="Tahoma"/>
              </a:rPr>
              <a:t>sure,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but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now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80" dirty="0">
                <a:solidFill>
                  <a:srgbClr val="3E4D5A"/>
                </a:solidFill>
                <a:latin typeface="Tahoma"/>
                <a:cs typeface="Tahoma"/>
              </a:rPr>
              <a:t>I’m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getting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nervous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that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47" dirty="0">
                <a:solidFill>
                  <a:srgbClr val="3E4D5A"/>
                </a:solidFill>
                <a:latin typeface="Tahoma"/>
                <a:cs typeface="Tahoma"/>
              </a:rPr>
              <a:t>my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numbers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could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lie</a:t>
            </a:r>
            <a:r>
              <a:rPr sz="2400" spc="-227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E4D5A"/>
                </a:solidFill>
                <a:latin typeface="Tahoma"/>
                <a:cs typeface="Tahoma"/>
              </a:rPr>
              <a:t>to</a:t>
            </a:r>
            <a:r>
              <a:rPr sz="2400" spc="-220" dirty="0">
                <a:solidFill>
                  <a:srgbClr val="3E4D5A"/>
                </a:solidFill>
                <a:latin typeface="Tahoma"/>
                <a:cs typeface="Tahoma"/>
              </a:rPr>
              <a:t> </a:t>
            </a:r>
            <a:r>
              <a:rPr sz="2400" spc="-33" dirty="0">
                <a:solidFill>
                  <a:srgbClr val="3E4D5A"/>
                </a:solidFill>
                <a:latin typeface="Tahoma"/>
                <a:cs typeface="Tahoma"/>
              </a:rPr>
              <a:t>me!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0008" y="4853400"/>
            <a:ext cx="9922933" cy="1755987"/>
          </a:xfrm>
          <a:custGeom>
            <a:avLst/>
            <a:gdLst/>
            <a:ahLst/>
            <a:cxnLst/>
            <a:rect l="l" t="t" r="r" b="b"/>
            <a:pathLst>
              <a:path w="7442200" h="1316989">
                <a:moveTo>
                  <a:pt x="7222694" y="1316399"/>
                </a:moveTo>
                <a:lnTo>
                  <a:pt x="219403" y="1316399"/>
                </a:lnTo>
                <a:lnTo>
                  <a:pt x="175185" y="1311942"/>
                </a:lnTo>
                <a:lnTo>
                  <a:pt x="134001" y="1299158"/>
                </a:lnTo>
                <a:lnTo>
                  <a:pt x="96732" y="1278928"/>
                </a:lnTo>
                <a:lnTo>
                  <a:pt x="64261" y="1252138"/>
                </a:lnTo>
                <a:lnTo>
                  <a:pt x="37469" y="1219665"/>
                </a:lnTo>
                <a:lnTo>
                  <a:pt x="17240" y="1182397"/>
                </a:lnTo>
                <a:lnTo>
                  <a:pt x="4456" y="1141213"/>
                </a:lnTo>
                <a:lnTo>
                  <a:pt x="0" y="1096994"/>
                </a:lnTo>
                <a:lnTo>
                  <a:pt x="0" y="219403"/>
                </a:lnTo>
                <a:lnTo>
                  <a:pt x="4456" y="175185"/>
                </a:lnTo>
                <a:lnTo>
                  <a:pt x="17240" y="134001"/>
                </a:lnTo>
                <a:lnTo>
                  <a:pt x="37469" y="96733"/>
                </a:lnTo>
                <a:lnTo>
                  <a:pt x="64261" y="64262"/>
                </a:lnTo>
                <a:lnTo>
                  <a:pt x="96732" y="37469"/>
                </a:lnTo>
                <a:lnTo>
                  <a:pt x="134001" y="17240"/>
                </a:lnTo>
                <a:lnTo>
                  <a:pt x="175185" y="4456"/>
                </a:lnTo>
                <a:lnTo>
                  <a:pt x="219403" y="0"/>
                </a:lnTo>
                <a:lnTo>
                  <a:pt x="7222694" y="0"/>
                </a:lnTo>
                <a:lnTo>
                  <a:pt x="7265698" y="4253"/>
                </a:lnTo>
                <a:lnTo>
                  <a:pt x="7306657" y="16701"/>
                </a:lnTo>
                <a:lnTo>
                  <a:pt x="7344421" y="36862"/>
                </a:lnTo>
                <a:lnTo>
                  <a:pt x="7377836" y="64262"/>
                </a:lnTo>
                <a:lnTo>
                  <a:pt x="7405236" y="97678"/>
                </a:lnTo>
                <a:lnTo>
                  <a:pt x="7425397" y="135442"/>
                </a:lnTo>
                <a:lnTo>
                  <a:pt x="7437844" y="176399"/>
                </a:lnTo>
                <a:lnTo>
                  <a:pt x="7442098" y="219403"/>
                </a:lnTo>
                <a:lnTo>
                  <a:pt x="7442098" y="1096994"/>
                </a:lnTo>
                <a:lnTo>
                  <a:pt x="7437641" y="1141213"/>
                </a:lnTo>
                <a:lnTo>
                  <a:pt x="7424857" y="1182397"/>
                </a:lnTo>
                <a:lnTo>
                  <a:pt x="7404628" y="1219665"/>
                </a:lnTo>
                <a:lnTo>
                  <a:pt x="7377836" y="1252138"/>
                </a:lnTo>
                <a:lnTo>
                  <a:pt x="7345365" y="1278928"/>
                </a:lnTo>
                <a:lnTo>
                  <a:pt x="7308096" y="1299158"/>
                </a:lnTo>
                <a:lnTo>
                  <a:pt x="7266912" y="1311942"/>
                </a:lnTo>
                <a:lnTo>
                  <a:pt x="7222694" y="1316399"/>
                </a:lnTo>
                <a:close/>
              </a:path>
            </a:pathLst>
          </a:custGeom>
          <a:solidFill>
            <a:srgbClr val="EDAB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925763" y="5161648"/>
            <a:ext cx="6333067" cy="1035519"/>
          </a:xfrm>
          <a:prstGeom prst="rect">
            <a:avLst/>
          </a:prstGeom>
        </p:spPr>
        <p:txBody>
          <a:bodyPr vert="horz" wrap="square" lIns="0" tIns="70273" rIns="0" bIns="0" rtlCol="0">
            <a:spAutoFit/>
          </a:bodyPr>
          <a:lstStyle/>
          <a:p>
            <a:pPr marL="16933">
              <a:spcBef>
                <a:spcPts val="553"/>
              </a:spcBef>
            </a:pPr>
            <a:r>
              <a:rPr sz="1867" b="1" spc="-27" dirty="0">
                <a:solidFill>
                  <a:srgbClr val="666666"/>
                </a:solidFill>
                <a:latin typeface="Tahoma"/>
                <a:cs typeface="Tahoma"/>
              </a:rPr>
              <a:t>Tip:</a:t>
            </a:r>
            <a:endParaRPr sz="1867">
              <a:latin typeface="Tahoma"/>
              <a:cs typeface="Tahoma"/>
            </a:endParaRPr>
          </a:p>
          <a:p>
            <a:pPr marL="16933">
              <a:spcBef>
                <a:spcPts val="420"/>
              </a:spcBef>
            </a:pP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The</a:t>
            </a:r>
            <a:r>
              <a:rPr sz="1867" spc="-19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127" dirty="0">
                <a:solidFill>
                  <a:srgbClr val="666666"/>
                </a:solidFill>
                <a:latin typeface="Tahoma"/>
                <a:cs typeface="Tahoma"/>
              </a:rPr>
              <a:t>GA</a:t>
            </a:r>
            <a:r>
              <a:rPr sz="1867" spc="-18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default</a:t>
            </a:r>
            <a:r>
              <a:rPr sz="1867" spc="-19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is</a:t>
            </a:r>
            <a:r>
              <a:rPr sz="1867" spc="-18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last-touch,</a:t>
            </a:r>
            <a:r>
              <a:rPr sz="1867" spc="-19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but</a:t>
            </a:r>
            <a:r>
              <a:rPr sz="1867" spc="-18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there’s</a:t>
            </a:r>
            <a:r>
              <a:rPr sz="1867" spc="-19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sz="1867" spc="-18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best</a:t>
            </a:r>
            <a:r>
              <a:rPr sz="1867" spc="-187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model.</a:t>
            </a:r>
            <a:endParaRPr sz="1867">
              <a:latin typeface="Tahoma"/>
              <a:cs typeface="Tahoma"/>
            </a:endParaRPr>
          </a:p>
          <a:p>
            <a:pPr marL="16933">
              <a:spcBef>
                <a:spcPts val="400"/>
              </a:spcBef>
            </a:pPr>
            <a:r>
              <a:rPr sz="1867" spc="173" dirty="0">
                <a:solidFill>
                  <a:srgbClr val="666666"/>
                </a:solidFill>
                <a:latin typeface="Tahoma"/>
                <a:cs typeface="Tahoma"/>
              </a:rPr>
              <a:t>MCF</a:t>
            </a:r>
            <a:r>
              <a:rPr sz="1867" spc="-14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27" dirty="0">
                <a:solidFill>
                  <a:srgbClr val="666666"/>
                </a:solidFill>
                <a:latin typeface="Tahoma"/>
                <a:cs typeface="Tahoma"/>
              </a:rPr>
              <a:t>gives</a:t>
            </a:r>
            <a:r>
              <a:rPr sz="1867" spc="-13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us</a:t>
            </a:r>
            <a:r>
              <a:rPr sz="1867" spc="-13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the</a:t>
            </a:r>
            <a:r>
              <a:rPr sz="1867" spc="-13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ability</a:t>
            </a:r>
            <a:r>
              <a:rPr sz="1867" spc="-13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to</a:t>
            </a:r>
            <a:r>
              <a:rPr sz="1867" spc="-13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attribute</a:t>
            </a:r>
            <a:r>
              <a:rPr sz="1867" spc="-13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value</a:t>
            </a:r>
            <a:r>
              <a:rPr sz="1867" spc="-13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to</a:t>
            </a:r>
            <a:r>
              <a:rPr sz="1867" spc="-133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all</a:t>
            </a:r>
            <a:r>
              <a:rPr sz="1867" spc="-14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67" dirty="0">
                <a:solidFill>
                  <a:srgbClr val="666666"/>
                </a:solidFill>
                <a:latin typeface="Tahoma"/>
                <a:cs typeface="Tahoma"/>
              </a:rPr>
              <a:t>touch-</a:t>
            </a:r>
            <a:r>
              <a:rPr sz="1867" spc="-13" dirty="0">
                <a:solidFill>
                  <a:srgbClr val="666666"/>
                </a:solidFill>
                <a:latin typeface="Tahoma"/>
                <a:cs typeface="Tahoma"/>
              </a:rPr>
              <a:t>points!</a:t>
            </a:r>
            <a:endParaRPr sz="1867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558" y="4048323"/>
            <a:ext cx="1787599" cy="269959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404" y="-30849"/>
            <a:ext cx="6803813" cy="755762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227" dirty="0"/>
              <a:t>Time</a:t>
            </a:r>
            <a:r>
              <a:rPr spc="-380" dirty="0"/>
              <a:t> </a:t>
            </a:r>
            <a:r>
              <a:rPr spc="-167" dirty="0"/>
              <a:t>for</a:t>
            </a:r>
            <a:r>
              <a:rPr spc="-373" dirty="0"/>
              <a:t> </a:t>
            </a:r>
            <a:r>
              <a:rPr spc="-320" dirty="0"/>
              <a:t>a</a:t>
            </a:r>
            <a:r>
              <a:rPr spc="-373" dirty="0"/>
              <a:t> </a:t>
            </a:r>
            <a:r>
              <a:rPr spc="-293" dirty="0"/>
              <a:t>(very</a:t>
            </a:r>
            <a:r>
              <a:rPr spc="-373" dirty="0"/>
              <a:t> </a:t>
            </a:r>
            <a:r>
              <a:rPr spc="-280" dirty="0"/>
              <a:t>informal)</a:t>
            </a:r>
            <a:r>
              <a:rPr spc="-367" dirty="0"/>
              <a:t> </a:t>
            </a:r>
            <a:r>
              <a:rPr spc="-14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00135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275" y="611951"/>
            <a:ext cx="929957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  <a:tabLst>
                <a:tab pos="1728470" algn="l"/>
              </a:tabLst>
            </a:pPr>
            <a:r>
              <a:rPr sz="2800" spc="-170" dirty="0"/>
              <a:t>Google</a:t>
            </a:r>
            <a:r>
              <a:rPr sz="2800" spc="-90" dirty="0"/>
              <a:t> </a:t>
            </a:r>
            <a:r>
              <a:rPr sz="2800" spc="-170" dirty="0"/>
              <a:t>Analytics</a:t>
            </a:r>
            <a:r>
              <a:rPr sz="2800" spc="-100" dirty="0"/>
              <a:t> </a:t>
            </a:r>
            <a:r>
              <a:rPr sz="2800" spc="-215" dirty="0"/>
              <a:t>uses</a:t>
            </a:r>
            <a:r>
              <a:rPr sz="2800" spc="-105" dirty="0"/>
              <a:t> </a:t>
            </a:r>
            <a:r>
              <a:rPr sz="2800" spc="-250" dirty="0"/>
              <a:t>an</a:t>
            </a:r>
            <a:r>
              <a:rPr sz="2800" spc="-114" dirty="0"/>
              <a:t> </a:t>
            </a:r>
            <a:r>
              <a:rPr sz="2800" spc="-190" dirty="0"/>
              <a:t>account</a:t>
            </a:r>
            <a:r>
              <a:rPr sz="2800" spc="-80" dirty="0"/>
              <a:t> </a:t>
            </a:r>
            <a:r>
              <a:rPr sz="2800" spc="-175" dirty="0"/>
              <a:t>structure</a:t>
            </a:r>
            <a:r>
              <a:rPr sz="2800" spc="-100" dirty="0"/>
              <a:t> </a:t>
            </a:r>
            <a:r>
              <a:rPr sz="2800" spc="-135" dirty="0"/>
              <a:t>to</a:t>
            </a:r>
            <a:r>
              <a:rPr sz="2800" spc="-105" dirty="0"/>
              <a:t> </a:t>
            </a:r>
            <a:r>
              <a:rPr sz="2800" spc="-204" dirty="0"/>
              <a:t>organize</a:t>
            </a:r>
            <a:r>
              <a:rPr sz="2800" spc="-75" dirty="0"/>
              <a:t> </a:t>
            </a:r>
            <a:r>
              <a:rPr sz="2800" spc="-50" dirty="0"/>
              <a:t>the </a:t>
            </a:r>
            <a:r>
              <a:rPr sz="2800" spc="-220" dirty="0"/>
              <a:t>data</a:t>
            </a:r>
            <a:r>
              <a:rPr sz="2800" spc="-114" dirty="0"/>
              <a:t> </a:t>
            </a:r>
            <a:r>
              <a:rPr sz="2800" spc="-20" dirty="0"/>
              <a:t>from</a:t>
            </a:r>
            <a:r>
              <a:rPr sz="2800" dirty="0"/>
              <a:t>	</a:t>
            </a:r>
            <a:r>
              <a:rPr sz="2800" spc="-190" dirty="0"/>
              <a:t>multiple</a:t>
            </a:r>
            <a:r>
              <a:rPr sz="2800" spc="-110" dirty="0"/>
              <a:t> </a:t>
            </a:r>
            <a:r>
              <a:rPr sz="2800" spc="-200" dirty="0"/>
              <a:t>websites</a:t>
            </a:r>
            <a:r>
              <a:rPr sz="2800" spc="-95" dirty="0"/>
              <a:t> </a:t>
            </a:r>
            <a:r>
              <a:rPr sz="2800" spc="-229" dirty="0"/>
              <a:t>and</a:t>
            </a:r>
            <a:r>
              <a:rPr sz="2800" spc="-110" dirty="0"/>
              <a:t> </a:t>
            </a:r>
            <a:r>
              <a:rPr sz="2800" spc="-40" dirty="0"/>
              <a:t>clients.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065007" y="1898904"/>
            <a:ext cx="3179445" cy="4273550"/>
            <a:chOff x="8065007" y="1898904"/>
            <a:chExt cx="3179445" cy="4273550"/>
          </a:xfrm>
        </p:grpSpPr>
        <p:sp>
          <p:nvSpPr>
            <p:cNvPr id="4" name="object 4"/>
            <p:cNvSpPr/>
            <p:nvPr/>
          </p:nvSpPr>
          <p:spPr>
            <a:xfrm>
              <a:off x="8595359" y="1898904"/>
              <a:ext cx="2117725" cy="4273550"/>
            </a:xfrm>
            <a:custGeom>
              <a:avLst/>
              <a:gdLst/>
              <a:ahLst/>
              <a:cxnLst/>
              <a:rect l="l" t="t" r="r" b="b"/>
              <a:pathLst>
                <a:path w="2117725" h="4273550">
                  <a:moveTo>
                    <a:pt x="2117725" y="0"/>
                  </a:moveTo>
                  <a:lnTo>
                    <a:pt x="0" y="0"/>
                  </a:lnTo>
                  <a:lnTo>
                    <a:pt x="0" y="3214878"/>
                  </a:lnTo>
                  <a:lnTo>
                    <a:pt x="1058926" y="4273207"/>
                  </a:lnTo>
                  <a:lnTo>
                    <a:pt x="2117725" y="3214878"/>
                  </a:lnTo>
                  <a:lnTo>
                    <a:pt x="211772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65007" y="2217420"/>
              <a:ext cx="3179445" cy="902335"/>
            </a:xfrm>
            <a:custGeom>
              <a:avLst/>
              <a:gdLst/>
              <a:ahLst/>
              <a:cxnLst/>
              <a:rect l="l" t="t" r="r" b="b"/>
              <a:pathLst>
                <a:path w="3179445" h="902335">
                  <a:moveTo>
                    <a:pt x="3028823" y="0"/>
                  </a:moveTo>
                  <a:lnTo>
                    <a:pt x="150241" y="0"/>
                  </a:lnTo>
                  <a:lnTo>
                    <a:pt x="102743" y="7619"/>
                  </a:lnTo>
                  <a:lnTo>
                    <a:pt x="61468" y="28955"/>
                  </a:lnTo>
                  <a:lnTo>
                    <a:pt x="28956" y="61594"/>
                  </a:lnTo>
                  <a:lnTo>
                    <a:pt x="7620" y="102869"/>
                  </a:lnTo>
                  <a:lnTo>
                    <a:pt x="0" y="150367"/>
                  </a:lnTo>
                  <a:lnTo>
                    <a:pt x="0" y="751713"/>
                  </a:lnTo>
                  <a:lnTo>
                    <a:pt x="7620" y="799210"/>
                  </a:lnTo>
                  <a:lnTo>
                    <a:pt x="28956" y="840485"/>
                  </a:lnTo>
                  <a:lnTo>
                    <a:pt x="61468" y="872997"/>
                  </a:lnTo>
                  <a:lnTo>
                    <a:pt x="102743" y="894333"/>
                  </a:lnTo>
                  <a:lnTo>
                    <a:pt x="150241" y="901953"/>
                  </a:lnTo>
                  <a:lnTo>
                    <a:pt x="3028823" y="901953"/>
                  </a:lnTo>
                  <a:lnTo>
                    <a:pt x="3076194" y="894333"/>
                  </a:lnTo>
                  <a:lnTo>
                    <a:pt x="3117469" y="872997"/>
                  </a:lnTo>
                  <a:lnTo>
                    <a:pt x="3149981" y="840485"/>
                  </a:lnTo>
                  <a:lnTo>
                    <a:pt x="3171317" y="799210"/>
                  </a:lnTo>
                  <a:lnTo>
                    <a:pt x="3178937" y="751713"/>
                  </a:lnTo>
                  <a:lnTo>
                    <a:pt x="3178937" y="150367"/>
                  </a:lnTo>
                  <a:lnTo>
                    <a:pt x="3167507" y="92837"/>
                  </a:lnTo>
                  <a:lnTo>
                    <a:pt x="3134995" y="44068"/>
                  </a:lnTo>
                  <a:lnTo>
                    <a:pt x="3086227" y="11429"/>
                  </a:lnTo>
                  <a:lnTo>
                    <a:pt x="3028823" y="0"/>
                  </a:lnTo>
                  <a:close/>
                </a:path>
              </a:pathLst>
            </a:custGeom>
            <a:solidFill>
              <a:srgbClr val="418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455" y="2875788"/>
            <a:ext cx="6393180" cy="22082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357486" y="2558541"/>
            <a:ext cx="591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FFFFFF"/>
                </a:solidFill>
                <a:latin typeface="Tahoma"/>
                <a:cs typeface="Tahoma"/>
              </a:rPr>
              <a:t>Account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77200" y="3337559"/>
            <a:ext cx="3180715" cy="902335"/>
          </a:xfrm>
          <a:custGeom>
            <a:avLst/>
            <a:gdLst/>
            <a:ahLst/>
            <a:cxnLst/>
            <a:rect l="l" t="t" r="r" b="b"/>
            <a:pathLst>
              <a:path w="3180715" h="902335">
                <a:moveTo>
                  <a:pt x="3030220" y="0"/>
                </a:moveTo>
                <a:lnTo>
                  <a:pt x="150241" y="0"/>
                </a:lnTo>
                <a:lnTo>
                  <a:pt x="102743" y="7619"/>
                </a:lnTo>
                <a:lnTo>
                  <a:pt x="61468" y="28955"/>
                </a:lnTo>
                <a:lnTo>
                  <a:pt x="28955" y="61594"/>
                </a:lnTo>
                <a:lnTo>
                  <a:pt x="7620" y="102869"/>
                </a:lnTo>
                <a:lnTo>
                  <a:pt x="0" y="150367"/>
                </a:lnTo>
                <a:lnTo>
                  <a:pt x="0" y="751713"/>
                </a:lnTo>
                <a:lnTo>
                  <a:pt x="7620" y="799210"/>
                </a:lnTo>
                <a:lnTo>
                  <a:pt x="28955" y="840485"/>
                </a:lnTo>
                <a:lnTo>
                  <a:pt x="61468" y="872997"/>
                </a:lnTo>
                <a:lnTo>
                  <a:pt x="102743" y="894333"/>
                </a:lnTo>
                <a:lnTo>
                  <a:pt x="150241" y="901953"/>
                </a:lnTo>
                <a:lnTo>
                  <a:pt x="3030220" y="901953"/>
                </a:lnTo>
                <a:lnTo>
                  <a:pt x="3077718" y="894333"/>
                </a:lnTo>
                <a:lnTo>
                  <a:pt x="3118993" y="872997"/>
                </a:lnTo>
                <a:lnTo>
                  <a:pt x="3151504" y="840485"/>
                </a:lnTo>
                <a:lnTo>
                  <a:pt x="3172841" y="799210"/>
                </a:lnTo>
                <a:lnTo>
                  <a:pt x="3180460" y="751713"/>
                </a:lnTo>
                <a:lnTo>
                  <a:pt x="3180460" y="150367"/>
                </a:lnTo>
                <a:lnTo>
                  <a:pt x="3169030" y="92837"/>
                </a:lnTo>
                <a:lnTo>
                  <a:pt x="3136519" y="44068"/>
                </a:lnTo>
                <a:lnTo>
                  <a:pt x="3087751" y="11429"/>
                </a:lnTo>
                <a:lnTo>
                  <a:pt x="3030220" y="0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59010" y="3678123"/>
            <a:ext cx="6248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51292" y="4486655"/>
            <a:ext cx="3180715" cy="902335"/>
          </a:xfrm>
          <a:custGeom>
            <a:avLst/>
            <a:gdLst/>
            <a:ahLst/>
            <a:cxnLst/>
            <a:rect l="l" t="t" r="r" b="b"/>
            <a:pathLst>
              <a:path w="3180715" h="902335">
                <a:moveTo>
                  <a:pt x="3030219" y="0"/>
                </a:moveTo>
                <a:lnTo>
                  <a:pt x="150240" y="0"/>
                </a:lnTo>
                <a:lnTo>
                  <a:pt x="102742" y="7620"/>
                </a:lnTo>
                <a:lnTo>
                  <a:pt x="61467" y="28956"/>
                </a:lnTo>
                <a:lnTo>
                  <a:pt x="28955" y="61595"/>
                </a:lnTo>
                <a:lnTo>
                  <a:pt x="7619" y="102870"/>
                </a:lnTo>
                <a:lnTo>
                  <a:pt x="0" y="150368"/>
                </a:lnTo>
                <a:lnTo>
                  <a:pt x="0" y="751713"/>
                </a:lnTo>
                <a:lnTo>
                  <a:pt x="7619" y="799211"/>
                </a:lnTo>
                <a:lnTo>
                  <a:pt x="28955" y="840486"/>
                </a:lnTo>
                <a:lnTo>
                  <a:pt x="61467" y="872998"/>
                </a:lnTo>
                <a:lnTo>
                  <a:pt x="102742" y="894334"/>
                </a:lnTo>
                <a:lnTo>
                  <a:pt x="150240" y="901954"/>
                </a:lnTo>
                <a:lnTo>
                  <a:pt x="3030219" y="901954"/>
                </a:lnTo>
                <a:lnTo>
                  <a:pt x="3077717" y="894334"/>
                </a:lnTo>
                <a:lnTo>
                  <a:pt x="3118992" y="872998"/>
                </a:lnTo>
                <a:lnTo>
                  <a:pt x="3151504" y="840486"/>
                </a:lnTo>
                <a:lnTo>
                  <a:pt x="3172840" y="799211"/>
                </a:lnTo>
                <a:lnTo>
                  <a:pt x="3180460" y="751713"/>
                </a:lnTo>
                <a:lnTo>
                  <a:pt x="3180460" y="150368"/>
                </a:lnTo>
                <a:lnTo>
                  <a:pt x="3169030" y="92837"/>
                </a:lnTo>
                <a:lnTo>
                  <a:pt x="3136518" y="44069"/>
                </a:lnTo>
                <a:lnTo>
                  <a:pt x="3087751" y="11430"/>
                </a:lnTo>
                <a:lnTo>
                  <a:pt x="3030219" y="0"/>
                </a:lnTo>
                <a:close/>
              </a:path>
            </a:pathLst>
          </a:custGeom>
          <a:solidFill>
            <a:srgbClr val="418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62261" y="4827778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View</a:t>
            </a:r>
            <a:endParaRPr sz="1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192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9399" y="1774467"/>
            <a:ext cx="5514339" cy="4146973"/>
            <a:chOff x="2002049" y="1330850"/>
            <a:chExt cx="4135754" cy="311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7342" y="1330850"/>
              <a:ext cx="2098864" cy="31100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2049" y="2964993"/>
              <a:ext cx="4135498" cy="14591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6367" y="567329"/>
            <a:ext cx="13411200" cy="754542"/>
          </a:xfrm>
          <a:prstGeom prst="rect">
            <a:avLst/>
          </a:prstGeom>
        </p:spPr>
        <p:txBody>
          <a:bodyPr vert="horz" wrap="square" lIns="0" tIns="137645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240" dirty="0">
                <a:solidFill>
                  <a:schemeClr val="tx1"/>
                </a:solidFill>
              </a:rPr>
              <a:t>Building</a:t>
            </a:r>
            <a:r>
              <a:rPr spc="-373" dirty="0">
                <a:solidFill>
                  <a:schemeClr val="tx1"/>
                </a:solidFill>
              </a:rPr>
              <a:t> </a:t>
            </a:r>
            <a:r>
              <a:rPr spc="-227" dirty="0">
                <a:solidFill>
                  <a:schemeClr val="tx1"/>
                </a:solidFill>
              </a:rPr>
              <a:t>your</a:t>
            </a:r>
            <a:r>
              <a:rPr spc="-367" dirty="0">
                <a:solidFill>
                  <a:schemeClr val="tx1"/>
                </a:solidFill>
              </a:rPr>
              <a:t> </a:t>
            </a:r>
            <a:r>
              <a:rPr spc="-327" dirty="0">
                <a:solidFill>
                  <a:schemeClr val="tx1"/>
                </a:solidFill>
              </a:rPr>
              <a:t>own</a:t>
            </a:r>
            <a:r>
              <a:rPr spc="-373" dirty="0">
                <a:solidFill>
                  <a:schemeClr val="tx1"/>
                </a:solidFill>
              </a:rPr>
              <a:t> </a:t>
            </a:r>
            <a:r>
              <a:rPr spc="-220" dirty="0">
                <a:solidFill>
                  <a:schemeClr val="tx1"/>
                </a:solidFill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953277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7536" y="1608200"/>
            <a:ext cx="8624993" cy="4861560"/>
            <a:chOff x="643151" y="1206150"/>
            <a:chExt cx="6468745" cy="3646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4156" y="1206150"/>
              <a:ext cx="6137400" cy="3645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151" y="1446290"/>
              <a:ext cx="5329198" cy="8930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51" y="2339318"/>
              <a:ext cx="3473398" cy="8144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51" y="3260556"/>
              <a:ext cx="4672798" cy="140039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404" y="92262"/>
            <a:ext cx="3533987" cy="632651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240" dirty="0">
                <a:solidFill>
                  <a:schemeClr val="tx1"/>
                </a:solidFill>
              </a:rPr>
              <a:t>Custom</a:t>
            </a:r>
            <a:r>
              <a:rPr spc="-333" dirty="0">
                <a:solidFill>
                  <a:schemeClr val="tx1"/>
                </a:solidFill>
              </a:rPr>
              <a:t> </a:t>
            </a:r>
            <a:r>
              <a:rPr spc="-253" dirty="0">
                <a:solidFill>
                  <a:schemeClr val="tx1"/>
                </a:solidFill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7961791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30417" y="2067276"/>
            <a:ext cx="10058400" cy="1450757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/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  <a:hlinkClick r:id="rId2"/>
              </a:rPr>
              <a:t>Google Analytics Course project</a:t>
            </a:r>
            <a:endParaRPr lang="bg-BG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3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0827" y="1735835"/>
            <a:ext cx="9044940" cy="2349500"/>
            <a:chOff x="1290827" y="1735835"/>
            <a:chExt cx="9044940" cy="2349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0827" y="1743455"/>
              <a:ext cx="9044940" cy="23286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90827" y="1735835"/>
              <a:ext cx="2038985" cy="2349500"/>
            </a:xfrm>
            <a:custGeom>
              <a:avLst/>
              <a:gdLst/>
              <a:ahLst/>
              <a:cxnLst/>
              <a:rect l="l" t="t" r="r" b="b"/>
              <a:pathLst>
                <a:path w="2038985" h="2349500">
                  <a:moveTo>
                    <a:pt x="2038604" y="0"/>
                  </a:moveTo>
                  <a:lnTo>
                    <a:pt x="0" y="0"/>
                  </a:lnTo>
                  <a:lnTo>
                    <a:pt x="0" y="2349500"/>
                  </a:lnTo>
                  <a:lnTo>
                    <a:pt x="2038604" y="2349500"/>
                  </a:lnTo>
                  <a:lnTo>
                    <a:pt x="2038604" y="0"/>
                  </a:lnTo>
                  <a:close/>
                </a:path>
              </a:pathLst>
            </a:custGeom>
            <a:solidFill>
              <a:srgbClr val="0066CC">
                <a:alpha val="235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9939" y="1743443"/>
              <a:ext cx="7005955" cy="334010"/>
            </a:xfrm>
            <a:custGeom>
              <a:avLst/>
              <a:gdLst/>
              <a:ahLst/>
              <a:cxnLst/>
              <a:rect l="l" t="t" r="r" b="b"/>
              <a:pathLst>
                <a:path w="7005955" h="334010">
                  <a:moveTo>
                    <a:pt x="7005446" y="0"/>
                  </a:moveTo>
                  <a:lnTo>
                    <a:pt x="0" y="0"/>
                  </a:lnTo>
                  <a:lnTo>
                    <a:pt x="0" y="333641"/>
                  </a:lnTo>
                  <a:lnTo>
                    <a:pt x="7005446" y="333641"/>
                  </a:lnTo>
                  <a:lnTo>
                    <a:pt x="7005446" y="0"/>
                  </a:lnTo>
                  <a:close/>
                </a:path>
              </a:pathLst>
            </a:custGeom>
            <a:solidFill>
              <a:srgbClr val="FF0000">
                <a:alpha val="235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3671" y="132606"/>
            <a:ext cx="10058400" cy="1004044"/>
          </a:xfrm>
          <a:prstGeom prst="rect">
            <a:avLst/>
          </a:prstGeom>
        </p:spPr>
        <p:txBody>
          <a:bodyPr vert="horz" wrap="square" lIns="0" tIns="89713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800" spc="-170" dirty="0">
                <a:solidFill>
                  <a:schemeClr val="tx1"/>
                </a:solidFill>
              </a:rPr>
              <a:t>Google</a:t>
            </a:r>
            <a:r>
              <a:rPr sz="2800" spc="-80" dirty="0">
                <a:solidFill>
                  <a:schemeClr val="tx1"/>
                </a:solidFill>
              </a:rPr>
              <a:t> </a:t>
            </a:r>
            <a:r>
              <a:rPr sz="2800" spc="-170" dirty="0">
                <a:solidFill>
                  <a:schemeClr val="tx1"/>
                </a:solidFill>
              </a:rPr>
              <a:t>Analytics</a:t>
            </a:r>
            <a:r>
              <a:rPr sz="2800" spc="-85" dirty="0">
                <a:solidFill>
                  <a:schemeClr val="tx1"/>
                </a:solidFill>
              </a:rPr>
              <a:t> </a:t>
            </a:r>
            <a:r>
              <a:rPr sz="2800" spc="-170" dirty="0">
                <a:solidFill>
                  <a:schemeClr val="tx1"/>
                </a:solidFill>
              </a:rPr>
              <a:t>collects</a:t>
            </a:r>
            <a:r>
              <a:rPr sz="2800" spc="-70" dirty="0">
                <a:solidFill>
                  <a:schemeClr val="tx1"/>
                </a:solidFill>
              </a:rPr>
              <a:t> </a:t>
            </a:r>
            <a:r>
              <a:rPr sz="2800" spc="-229" dirty="0">
                <a:solidFill>
                  <a:schemeClr val="tx1"/>
                </a:solidFill>
              </a:rPr>
              <a:t>and</a:t>
            </a:r>
            <a:r>
              <a:rPr sz="2800" spc="-85" dirty="0">
                <a:solidFill>
                  <a:schemeClr val="tx1"/>
                </a:solidFill>
              </a:rPr>
              <a:t> </a:t>
            </a:r>
            <a:r>
              <a:rPr sz="2800" spc="-195" dirty="0">
                <a:solidFill>
                  <a:schemeClr val="tx1"/>
                </a:solidFill>
              </a:rPr>
              <a:t>calculates</a:t>
            </a:r>
            <a:r>
              <a:rPr sz="2800" spc="-60" dirty="0">
                <a:solidFill>
                  <a:schemeClr val="tx1"/>
                </a:solidFill>
              </a:rPr>
              <a:t> </a:t>
            </a:r>
            <a:r>
              <a:rPr sz="2800" spc="-195" dirty="0">
                <a:solidFill>
                  <a:schemeClr val="tx1"/>
                </a:solidFill>
              </a:rPr>
              <a:t>metrics</a:t>
            </a:r>
            <a:r>
              <a:rPr sz="2800" spc="-70" dirty="0">
                <a:solidFill>
                  <a:schemeClr val="tx1"/>
                </a:solidFill>
              </a:rPr>
              <a:t> </a:t>
            </a:r>
            <a:r>
              <a:rPr sz="2800" spc="-225" dirty="0">
                <a:solidFill>
                  <a:schemeClr val="tx1"/>
                </a:solidFill>
              </a:rPr>
              <a:t>along</a:t>
            </a:r>
            <a:r>
              <a:rPr sz="2800" spc="-80" dirty="0">
                <a:solidFill>
                  <a:schemeClr val="tx1"/>
                </a:solidFill>
              </a:rPr>
              <a:t> </a:t>
            </a:r>
            <a:r>
              <a:rPr sz="2800" spc="-320" dirty="0">
                <a:solidFill>
                  <a:schemeClr val="tx1"/>
                </a:solidFill>
              </a:rPr>
              <a:t>a </a:t>
            </a:r>
            <a:r>
              <a:rPr sz="2800" spc="-195" dirty="0">
                <a:solidFill>
                  <a:schemeClr val="tx1"/>
                </a:solidFill>
              </a:rPr>
              <a:t>wide</a:t>
            </a:r>
            <a:r>
              <a:rPr sz="2800" spc="-100" dirty="0">
                <a:solidFill>
                  <a:schemeClr val="tx1"/>
                </a:solidFill>
              </a:rPr>
              <a:t> </a:t>
            </a:r>
            <a:r>
              <a:rPr sz="2800" spc="-180" dirty="0">
                <a:solidFill>
                  <a:schemeClr val="tx1"/>
                </a:solidFill>
              </a:rPr>
              <a:t>variety</a:t>
            </a:r>
            <a:r>
              <a:rPr sz="2800" spc="-65" dirty="0">
                <a:solidFill>
                  <a:schemeClr val="tx1"/>
                </a:solidFill>
              </a:rPr>
              <a:t> </a:t>
            </a:r>
            <a:r>
              <a:rPr sz="2800" spc="-100" dirty="0">
                <a:solidFill>
                  <a:schemeClr val="tx1"/>
                </a:solidFill>
              </a:rPr>
              <a:t>of</a:t>
            </a:r>
            <a:r>
              <a:rPr sz="2800" spc="-95" dirty="0">
                <a:solidFill>
                  <a:schemeClr val="tx1"/>
                </a:solidFill>
              </a:rPr>
              <a:t> </a:t>
            </a:r>
            <a:r>
              <a:rPr sz="2800" spc="-165" dirty="0">
                <a:solidFill>
                  <a:schemeClr val="tx1"/>
                </a:solidFill>
              </a:rPr>
              <a:t>different</a:t>
            </a:r>
            <a:r>
              <a:rPr sz="2800" spc="-100" dirty="0">
                <a:solidFill>
                  <a:schemeClr val="tx1"/>
                </a:solidFill>
              </a:rPr>
              <a:t> </a:t>
            </a:r>
            <a:r>
              <a:rPr sz="2800" spc="-90" dirty="0">
                <a:solidFill>
                  <a:schemeClr val="tx1"/>
                </a:solidFill>
              </a:rPr>
              <a:t>dimensions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3189" y="1210183"/>
            <a:ext cx="520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8680" algn="l"/>
              </a:tabLst>
            </a:pPr>
            <a:r>
              <a:rPr sz="1200" b="1" spc="-10" dirty="0">
                <a:solidFill>
                  <a:srgbClr val="4285F4"/>
                </a:solidFill>
                <a:latin typeface="Tahoma"/>
                <a:cs typeface="Tahoma"/>
              </a:rPr>
              <a:t>Dimensions</a:t>
            </a:r>
            <a:r>
              <a:rPr sz="1200" b="1" dirty="0">
                <a:solidFill>
                  <a:srgbClr val="4285F4"/>
                </a:solidFill>
                <a:latin typeface="Tahoma"/>
                <a:cs typeface="Tahoma"/>
              </a:rPr>
              <a:t>	</a:t>
            </a:r>
            <a:r>
              <a:rPr sz="1200" b="1" spc="-50" dirty="0">
                <a:solidFill>
                  <a:srgbClr val="C00000"/>
                </a:solidFill>
                <a:latin typeface="Tahoma"/>
                <a:cs typeface="Tahoma"/>
              </a:rPr>
              <a:t>Metrics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671" y="4136897"/>
            <a:ext cx="932180" cy="1324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10"/>
              </a:spcBef>
            </a:pPr>
            <a:r>
              <a:rPr sz="1200" b="1" spc="-10" dirty="0">
                <a:solidFill>
                  <a:srgbClr val="4285F4"/>
                </a:solidFill>
                <a:latin typeface="Tahoma"/>
                <a:cs typeface="Tahoma"/>
              </a:rPr>
              <a:t>Browser Country Keyword </a:t>
            </a:r>
            <a:r>
              <a:rPr sz="1200" b="1" spc="-20" dirty="0">
                <a:solidFill>
                  <a:srgbClr val="4285F4"/>
                </a:solidFill>
                <a:latin typeface="Tahoma"/>
                <a:cs typeface="Tahoma"/>
              </a:rPr>
              <a:t>City </a:t>
            </a:r>
            <a:r>
              <a:rPr sz="1200" b="1" spc="-10" dirty="0">
                <a:solidFill>
                  <a:srgbClr val="4285F4"/>
                </a:solidFill>
                <a:latin typeface="Tahoma"/>
                <a:cs typeface="Tahoma"/>
              </a:rPr>
              <a:t>Campaign </a:t>
            </a:r>
            <a:r>
              <a:rPr sz="1200" b="1" spc="-90" dirty="0">
                <a:solidFill>
                  <a:srgbClr val="4285F4"/>
                </a:solidFill>
                <a:latin typeface="Tahoma"/>
                <a:cs typeface="Tahoma"/>
              </a:rPr>
              <a:t>Landing</a:t>
            </a:r>
            <a:r>
              <a:rPr sz="1200" b="1" spc="-35" dirty="0">
                <a:solidFill>
                  <a:srgbClr val="4285F4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4285F4"/>
                </a:solidFill>
                <a:latin typeface="Tahoma"/>
                <a:cs typeface="Tahoma"/>
              </a:rPr>
              <a:t>Page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0183" y="4219194"/>
            <a:ext cx="149669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7975">
              <a:lnSpc>
                <a:spcPct val="1192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C00000"/>
                </a:solidFill>
                <a:latin typeface="Tahoma"/>
                <a:cs typeface="Tahoma"/>
              </a:rPr>
              <a:t>Product</a:t>
            </a:r>
            <a:r>
              <a:rPr sz="12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C00000"/>
                </a:solidFill>
                <a:latin typeface="Tahoma"/>
                <a:cs typeface="Tahoma"/>
              </a:rPr>
              <a:t>Revenue </a:t>
            </a:r>
            <a:r>
              <a:rPr sz="1200" b="1" spc="-10" dirty="0">
                <a:solidFill>
                  <a:srgbClr val="C00000"/>
                </a:solidFill>
                <a:latin typeface="Tahoma"/>
                <a:cs typeface="Tahoma"/>
              </a:rPr>
              <a:t>Session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spc="-80" dirty="0">
                <a:solidFill>
                  <a:srgbClr val="C00000"/>
                </a:solidFill>
                <a:latin typeface="Tahoma"/>
                <a:cs typeface="Tahoma"/>
              </a:rPr>
              <a:t>Time</a:t>
            </a:r>
            <a:r>
              <a:rPr sz="12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C00000"/>
                </a:solidFill>
                <a:latin typeface="Tahoma"/>
                <a:cs typeface="Tahoma"/>
              </a:rPr>
              <a:t>on</a:t>
            </a:r>
            <a:r>
              <a:rPr sz="12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ahoma"/>
                <a:cs typeface="Tahoma"/>
              </a:rPr>
              <a:t>Site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9200"/>
              </a:lnSpc>
              <a:spcBef>
                <a:spcPts val="85"/>
              </a:spcBef>
            </a:pPr>
            <a:r>
              <a:rPr sz="1200" b="1" spc="-70" dirty="0">
                <a:solidFill>
                  <a:srgbClr val="C00000"/>
                </a:solidFill>
                <a:latin typeface="Tahoma"/>
                <a:cs typeface="Tahoma"/>
              </a:rPr>
              <a:t>Goal</a:t>
            </a:r>
            <a:r>
              <a:rPr sz="12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C00000"/>
                </a:solidFill>
                <a:latin typeface="Tahoma"/>
                <a:cs typeface="Tahoma"/>
              </a:rPr>
              <a:t>Conversion</a:t>
            </a:r>
            <a:r>
              <a:rPr sz="1200" b="1" spc="-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C00000"/>
                </a:solidFill>
                <a:latin typeface="Tahoma"/>
                <a:cs typeface="Tahoma"/>
              </a:rPr>
              <a:t>Rate </a:t>
            </a:r>
            <a:r>
              <a:rPr sz="1200" b="1" spc="-10" dirty="0">
                <a:solidFill>
                  <a:srgbClr val="C00000"/>
                </a:solidFill>
                <a:latin typeface="Tahoma"/>
                <a:cs typeface="Tahoma"/>
              </a:rPr>
              <a:t>Conversions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200" b="1" spc="-80" dirty="0">
                <a:solidFill>
                  <a:srgbClr val="C00000"/>
                </a:solidFill>
                <a:latin typeface="Tahoma"/>
                <a:cs typeface="Tahoma"/>
              </a:rPr>
              <a:t>Time</a:t>
            </a:r>
            <a:r>
              <a:rPr sz="12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C00000"/>
                </a:solidFill>
                <a:latin typeface="Tahoma"/>
                <a:cs typeface="Tahoma"/>
              </a:rPr>
              <a:t>on</a:t>
            </a:r>
            <a:r>
              <a:rPr sz="12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ahoma"/>
                <a:cs typeface="Tahoma"/>
              </a:rPr>
              <a:t>Page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9460" y="4219194"/>
            <a:ext cx="1273810" cy="133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0">
              <a:lnSpc>
                <a:spcPct val="1192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Tahoma"/>
                <a:cs typeface="Tahoma"/>
              </a:rPr>
              <a:t>Clicks </a:t>
            </a:r>
            <a:r>
              <a:rPr sz="1200" b="1" spc="-105" dirty="0">
                <a:solidFill>
                  <a:srgbClr val="C00000"/>
                </a:solidFill>
                <a:latin typeface="Tahoma"/>
                <a:cs typeface="Tahoma"/>
              </a:rPr>
              <a:t>Impressions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spc="-70" dirty="0">
                <a:solidFill>
                  <a:srgbClr val="C00000"/>
                </a:solidFill>
                <a:latin typeface="Tahoma"/>
                <a:cs typeface="Tahoma"/>
              </a:rPr>
              <a:t>Per</a:t>
            </a:r>
            <a:r>
              <a:rPr sz="12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C00000"/>
                </a:solidFill>
                <a:latin typeface="Tahoma"/>
                <a:cs typeface="Tahoma"/>
              </a:rPr>
              <a:t>Session</a:t>
            </a:r>
            <a:r>
              <a:rPr sz="12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ahoma"/>
                <a:cs typeface="Tahoma"/>
              </a:rPr>
              <a:t>Value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8700"/>
              </a:lnSpc>
              <a:spcBef>
                <a:spcPts val="90"/>
              </a:spcBef>
            </a:pPr>
            <a:r>
              <a:rPr sz="1200" b="1" spc="-459" dirty="0">
                <a:solidFill>
                  <a:srgbClr val="C00000"/>
                </a:solidFill>
                <a:latin typeface="Tahoma"/>
                <a:cs typeface="Tahoma"/>
              </a:rPr>
              <a:t>%</a:t>
            </a:r>
            <a:r>
              <a:rPr sz="12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C00000"/>
                </a:solidFill>
                <a:latin typeface="Tahoma"/>
                <a:cs typeface="Tahoma"/>
              </a:rPr>
              <a:t>New</a:t>
            </a:r>
            <a:r>
              <a:rPr sz="12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ahoma"/>
                <a:cs typeface="Tahoma"/>
              </a:rPr>
              <a:t>Sessions </a:t>
            </a:r>
            <a:r>
              <a:rPr sz="1200" b="1" spc="-75" dirty="0">
                <a:solidFill>
                  <a:srgbClr val="C00000"/>
                </a:solidFill>
                <a:latin typeface="Tahoma"/>
                <a:cs typeface="Tahoma"/>
              </a:rPr>
              <a:t>Bounce</a:t>
            </a:r>
            <a:r>
              <a:rPr sz="12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ahoma"/>
                <a:cs typeface="Tahoma"/>
              </a:rPr>
              <a:t>Rate </a:t>
            </a:r>
            <a:r>
              <a:rPr sz="1200" b="1" spc="-70" dirty="0">
                <a:solidFill>
                  <a:srgbClr val="C00000"/>
                </a:solidFill>
                <a:latin typeface="Tahoma"/>
                <a:cs typeface="Tahoma"/>
              </a:rPr>
              <a:t>Unique</a:t>
            </a:r>
            <a:r>
              <a:rPr sz="12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C00000"/>
                </a:solidFill>
                <a:latin typeface="Tahoma"/>
                <a:cs typeface="Tahoma"/>
              </a:rPr>
              <a:t>Pageviews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2120" y="4141209"/>
            <a:ext cx="902335" cy="133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8135">
              <a:lnSpc>
                <a:spcPct val="119200"/>
              </a:lnSpc>
              <a:spcBef>
                <a:spcPts val="95"/>
              </a:spcBef>
            </a:pPr>
            <a:r>
              <a:rPr sz="1200" b="1" spc="-10" dirty="0">
                <a:solidFill>
                  <a:srgbClr val="4285F4"/>
                </a:solidFill>
                <a:latin typeface="Tahoma"/>
                <a:cs typeface="Tahoma"/>
              </a:rPr>
              <a:t>Source </a:t>
            </a:r>
            <a:r>
              <a:rPr sz="1200" b="1" spc="-75" dirty="0">
                <a:solidFill>
                  <a:srgbClr val="4285F4"/>
                </a:solidFill>
                <a:latin typeface="Tahoma"/>
                <a:cs typeface="Tahoma"/>
              </a:rPr>
              <a:t>Medium </a:t>
            </a:r>
            <a:r>
              <a:rPr sz="1200" b="1" spc="-25" dirty="0">
                <a:solidFill>
                  <a:srgbClr val="4285F4"/>
                </a:solidFill>
                <a:latin typeface="Tahoma"/>
                <a:cs typeface="Tahoma"/>
              </a:rPr>
              <a:t>OS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b="1" spc="-65" dirty="0">
                <a:solidFill>
                  <a:srgbClr val="4285F4"/>
                </a:solidFill>
                <a:latin typeface="Tahoma"/>
                <a:cs typeface="Tahoma"/>
              </a:rPr>
              <a:t>Device</a:t>
            </a:r>
            <a:r>
              <a:rPr sz="1200" b="1" spc="-45" dirty="0">
                <a:solidFill>
                  <a:srgbClr val="4285F4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4285F4"/>
                </a:solidFill>
                <a:latin typeface="Tahoma"/>
                <a:cs typeface="Tahoma"/>
              </a:rPr>
              <a:t>Type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9200"/>
              </a:lnSpc>
              <a:spcBef>
                <a:spcPts val="70"/>
              </a:spcBef>
            </a:pPr>
            <a:r>
              <a:rPr sz="1200" b="1" spc="-55" dirty="0">
                <a:solidFill>
                  <a:srgbClr val="4285F4"/>
                </a:solidFill>
                <a:latin typeface="Tahoma"/>
                <a:cs typeface="Tahoma"/>
              </a:rPr>
              <a:t>Age/Gender </a:t>
            </a:r>
            <a:r>
              <a:rPr sz="1200" b="1" spc="-90" dirty="0">
                <a:solidFill>
                  <a:srgbClr val="4285F4"/>
                </a:solidFill>
                <a:latin typeface="Tahoma"/>
                <a:cs typeface="Tahoma"/>
              </a:rPr>
              <a:t>Session</a:t>
            </a:r>
            <a:r>
              <a:rPr sz="1200" b="1" spc="-20" dirty="0">
                <a:solidFill>
                  <a:srgbClr val="4285F4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4285F4"/>
                </a:solidFill>
                <a:latin typeface="Tahoma"/>
                <a:cs typeface="Tahoma"/>
              </a:rPr>
              <a:t>Date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3466" y="5973572"/>
            <a:ext cx="19443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Digital</a:t>
            </a:r>
            <a:r>
              <a:rPr sz="800" spc="-3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CCCCCC"/>
                </a:solidFill>
                <a:latin typeface="Tahoma"/>
                <a:cs typeface="Tahoma"/>
              </a:rPr>
              <a:t>analytics</a:t>
            </a: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 &amp;</a:t>
            </a:r>
            <a:r>
              <a:rPr sz="800" spc="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Google</a:t>
            </a:r>
            <a:r>
              <a:rPr sz="800" spc="-3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Analytics</a:t>
            </a:r>
            <a:r>
              <a:rPr sz="800" spc="-2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CCCCCC"/>
                </a:solidFill>
                <a:latin typeface="Tahoma"/>
                <a:cs typeface="Tahoma"/>
              </a:rPr>
              <a:t>UI</a:t>
            </a:r>
            <a:r>
              <a:rPr sz="800" spc="-1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CCCCCC"/>
                </a:solidFill>
                <a:latin typeface="Tahoma"/>
                <a:cs typeface="Tahoma"/>
              </a:rPr>
              <a:t>tour</a:t>
            </a:r>
            <a:endParaRPr sz="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889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338" y="545451"/>
            <a:ext cx="830072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46240" algn="l"/>
              </a:tabLst>
            </a:pPr>
            <a:r>
              <a:rPr sz="2900" spc="-155" dirty="0"/>
              <a:t>Google</a:t>
            </a:r>
            <a:r>
              <a:rPr sz="2900" spc="-150" dirty="0"/>
              <a:t> </a:t>
            </a:r>
            <a:r>
              <a:rPr sz="2900" spc="-160" dirty="0"/>
              <a:t>Analytics</a:t>
            </a:r>
            <a:r>
              <a:rPr sz="2900" spc="-125" dirty="0"/>
              <a:t> </a:t>
            </a:r>
            <a:r>
              <a:rPr sz="2900" spc="-160" dirty="0"/>
              <a:t>collects</a:t>
            </a:r>
            <a:r>
              <a:rPr sz="2900" spc="-125" dirty="0"/>
              <a:t> </a:t>
            </a:r>
            <a:r>
              <a:rPr sz="2900" spc="-220" dirty="0"/>
              <a:t>data</a:t>
            </a:r>
            <a:r>
              <a:rPr sz="2900" spc="-125" dirty="0"/>
              <a:t> </a:t>
            </a:r>
            <a:r>
              <a:rPr sz="2900" spc="-240" dirty="0"/>
              <a:t>using</a:t>
            </a:r>
            <a:r>
              <a:rPr sz="2900" spc="-105" dirty="0"/>
              <a:t> </a:t>
            </a:r>
            <a:r>
              <a:rPr sz="2900" spc="-20" dirty="0" smtClean="0"/>
              <a:t>this</a:t>
            </a:r>
            <a:r>
              <a:rPr lang="en-US" sz="2900" dirty="0"/>
              <a:t> </a:t>
            </a:r>
            <a:r>
              <a:rPr sz="2900" spc="-185" dirty="0" smtClean="0"/>
              <a:t>hierarchy</a:t>
            </a:r>
            <a:endParaRPr sz="29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22148" y="3895344"/>
            <a:ext cx="3962400" cy="2085339"/>
            <a:chOff x="422148" y="3895344"/>
            <a:chExt cx="3962400" cy="20853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388" y="4157472"/>
              <a:ext cx="3185160" cy="18227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2148" y="3895344"/>
              <a:ext cx="2419985" cy="432434"/>
            </a:xfrm>
            <a:custGeom>
              <a:avLst/>
              <a:gdLst/>
              <a:ahLst/>
              <a:cxnLst/>
              <a:rect l="l" t="t" r="r" b="b"/>
              <a:pathLst>
                <a:path w="2419985" h="432435">
                  <a:moveTo>
                    <a:pt x="2347595" y="0"/>
                  </a:moveTo>
                  <a:lnTo>
                    <a:pt x="71983" y="0"/>
                  </a:lnTo>
                  <a:lnTo>
                    <a:pt x="43967" y="5714"/>
                  </a:lnTo>
                  <a:lnTo>
                    <a:pt x="21081" y="21081"/>
                  </a:lnTo>
                  <a:lnTo>
                    <a:pt x="5651" y="44068"/>
                  </a:lnTo>
                  <a:lnTo>
                    <a:pt x="0" y="72008"/>
                  </a:lnTo>
                  <a:lnTo>
                    <a:pt x="0" y="360298"/>
                  </a:lnTo>
                  <a:lnTo>
                    <a:pt x="5651" y="388365"/>
                  </a:lnTo>
                  <a:lnTo>
                    <a:pt x="21081" y="411225"/>
                  </a:lnTo>
                  <a:lnTo>
                    <a:pt x="43967" y="426719"/>
                  </a:lnTo>
                  <a:lnTo>
                    <a:pt x="71983" y="432434"/>
                  </a:lnTo>
                  <a:lnTo>
                    <a:pt x="2347595" y="432434"/>
                  </a:lnTo>
                  <a:lnTo>
                    <a:pt x="2375662" y="426719"/>
                  </a:lnTo>
                  <a:lnTo>
                    <a:pt x="2398522" y="411225"/>
                  </a:lnTo>
                  <a:lnTo>
                    <a:pt x="2413889" y="388365"/>
                  </a:lnTo>
                  <a:lnTo>
                    <a:pt x="2419604" y="360298"/>
                  </a:lnTo>
                  <a:lnTo>
                    <a:pt x="2419604" y="72008"/>
                  </a:lnTo>
                  <a:lnTo>
                    <a:pt x="2414143" y="44449"/>
                  </a:lnTo>
                  <a:lnTo>
                    <a:pt x="2387600" y="12064"/>
                  </a:lnTo>
                  <a:lnTo>
                    <a:pt x="2347595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527803" y="3552444"/>
            <a:ext cx="1354455" cy="1419860"/>
          </a:xfrm>
          <a:custGeom>
            <a:avLst/>
            <a:gdLst/>
            <a:ahLst/>
            <a:cxnLst/>
            <a:rect l="l" t="t" r="r" b="b"/>
            <a:pathLst>
              <a:path w="1354454" h="1419860">
                <a:moveTo>
                  <a:pt x="1354455" y="0"/>
                </a:moveTo>
                <a:lnTo>
                  <a:pt x="0" y="673099"/>
                </a:lnTo>
                <a:lnTo>
                  <a:pt x="0" y="746632"/>
                </a:lnTo>
                <a:lnTo>
                  <a:pt x="1354455" y="1419732"/>
                </a:lnTo>
                <a:lnTo>
                  <a:pt x="1354455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295644" y="3261359"/>
            <a:ext cx="5059680" cy="2988945"/>
            <a:chOff x="6295644" y="3261359"/>
            <a:chExt cx="5059680" cy="29889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5644" y="3261359"/>
              <a:ext cx="2575559" cy="18272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192" y="3427475"/>
              <a:ext cx="2575560" cy="18272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2740" y="3593591"/>
              <a:ext cx="2577083" cy="1827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288" y="3759707"/>
              <a:ext cx="2577083" cy="18257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9836" y="3842003"/>
              <a:ext cx="2577083" cy="18272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3383" y="4091939"/>
              <a:ext cx="2577083" cy="18257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6932" y="4258055"/>
              <a:ext cx="2577083" cy="18257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0480" y="4424171"/>
              <a:ext cx="2577083" cy="18257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3463" y="5221223"/>
              <a:ext cx="1452372" cy="7802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64908" y="3288791"/>
              <a:ext cx="2806700" cy="1947545"/>
            </a:xfrm>
            <a:custGeom>
              <a:avLst/>
              <a:gdLst/>
              <a:ahLst/>
              <a:cxnLst/>
              <a:rect l="l" t="t" r="r" b="b"/>
              <a:pathLst>
                <a:path w="2806700" h="1947545">
                  <a:moveTo>
                    <a:pt x="2806700" y="0"/>
                  </a:moveTo>
                  <a:lnTo>
                    <a:pt x="0" y="0"/>
                  </a:lnTo>
                  <a:lnTo>
                    <a:pt x="565785" y="1947418"/>
                  </a:lnTo>
                  <a:lnTo>
                    <a:pt x="2240915" y="1947418"/>
                  </a:lnTo>
                  <a:lnTo>
                    <a:pt x="2806700" y="0"/>
                  </a:lnTo>
                  <a:close/>
                </a:path>
              </a:pathLst>
            </a:custGeom>
            <a:solidFill>
              <a:srgbClr val="3D4D5A">
                <a:alpha val="5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14559" y="5907023"/>
              <a:ext cx="1540510" cy="274320"/>
            </a:xfrm>
            <a:custGeom>
              <a:avLst/>
              <a:gdLst/>
              <a:ahLst/>
              <a:cxnLst/>
              <a:rect l="l" t="t" r="r" b="b"/>
              <a:pathLst>
                <a:path w="1540509" h="274320">
                  <a:moveTo>
                    <a:pt x="1494536" y="0"/>
                  </a:moveTo>
                  <a:lnTo>
                    <a:pt x="45847" y="0"/>
                  </a:lnTo>
                  <a:lnTo>
                    <a:pt x="27940" y="3581"/>
                  </a:lnTo>
                  <a:lnTo>
                    <a:pt x="13462" y="13360"/>
                  </a:lnTo>
                  <a:lnTo>
                    <a:pt x="3556" y="27876"/>
                  </a:lnTo>
                  <a:lnTo>
                    <a:pt x="0" y="45643"/>
                  </a:lnTo>
                  <a:lnTo>
                    <a:pt x="0" y="228193"/>
                  </a:lnTo>
                  <a:lnTo>
                    <a:pt x="3556" y="245960"/>
                  </a:lnTo>
                  <a:lnTo>
                    <a:pt x="13462" y="260464"/>
                  </a:lnTo>
                  <a:lnTo>
                    <a:pt x="27940" y="270243"/>
                  </a:lnTo>
                  <a:lnTo>
                    <a:pt x="45847" y="273837"/>
                  </a:lnTo>
                  <a:lnTo>
                    <a:pt x="1494536" y="273837"/>
                  </a:lnTo>
                  <a:lnTo>
                    <a:pt x="1512443" y="270243"/>
                  </a:lnTo>
                  <a:lnTo>
                    <a:pt x="1526921" y="260464"/>
                  </a:lnTo>
                  <a:lnTo>
                    <a:pt x="1536827" y="245960"/>
                  </a:lnTo>
                  <a:lnTo>
                    <a:pt x="1540383" y="228193"/>
                  </a:lnTo>
                  <a:lnTo>
                    <a:pt x="1540383" y="45643"/>
                  </a:lnTo>
                  <a:lnTo>
                    <a:pt x="1532636" y="20319"/>
                  </a:lnTo>
                  <a:lnTo>
                    <a:pt x="1494536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22148" y="1860804"/>
            <a:ext cx="3533140" cy="1899285"/>
            <a:chOff x="422148" y="1860804"/>
            <a:chExt cx="3533140" cy="189928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451" y="1927860"/>
              <a:ext cx="2624328" cy="183184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2148" y="1860804"/>
              <a:ext cx="2419985" cy="432434"/>
            </a:xfrm>
            <a:custGeom>
              <a:avLst/>
              <a:gdLst/>
              <a:ahLst/>
              <a:cxnLst/>
              <a:rect l="l" t="t" r="r" b="b"/>
              <a:pathLst>
                <a:path w="2419985" h="432435">
                  <a:moveTo>
                    <a:pt x="2347595" y="0"/>
                  </a:moveTo>
                  <a:lnTo>
                    <a:pt x="71983" y="0"/>
                  </a:lnTo>
                  <a:lnTo>
                    <a:pt x="43967" y="5715"/>
                  </a:lnTo>
                  <a:lnTo>
                    <a:pt x="21081" y="21082"/>
                  </a:lnTo>
                  <a:lnTo>
                    <a:pt x="5651" y="44069"/>
                  </a:lnTo>
                  <a:lnTo>
                    <a:pt x="0" y="72009"/>
                  </a:lnTo>
                  <a:lnTo>
                    <a:pt x="0" y="360299"/>
                  </a:lnTo>
                  <a:lnTo>
                    <a:pt x="5651" y="388366"/>
                  </a:lnTo>
                  <a:lnTo>
                    <a:pt x="21081" y="411225"/>
                  </a:lnTo>
                  <a:lnTo>
                    <a:pt x="43967" y="426720"/>
                  </a:lnTo>
                  <a:lnTo>
                    <a:pt x="71983" y="432435"/>
                  </a:lnTo>
                  <a:lnTo>
                    <a:pt x="2347595" y="432435"/>
                  </a:lnTo>
                  <a:lnTo>
                    <a:pt x="2375662" y="426720"/>
                  </a:lnTo>
                  <a:lnTo>
                    <a:pt x="2398522" y="411225"/>
                  </a:lnTo>
                  <a:lnTo>
                    <a:pt x="2413889" y="388366"/>
                  </a:lnTo>
                  <a:lnTo>
                    <a:pt x="2419604" y="360299"/>
                  </a:lnTo>
                  <a:lnTo>
                    <a:pt x="2419604" y="72009"/>
                  </a:lnTo>
                  <a:lnTo>
                    <a:pt x="2414143" y="44450"/>
                  </a:lnTo>
                  <a:lnTo>
                    <a:pt x="2387600" y="12065"/>
                  </a:lnTo>
                  <a:lnTo>
                    <a:pt x="2347595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9338" y="6096711"/>
            <a:ext cx="1788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85" dirty="0">
                <a:solidFill>
                  <a:srgbClr val="4184F3"/>
                </a:solidFill>
                <a:uFill>
                  <a:solidFill>
                    <a:srgbClr val="4184F3"/>
                  </a:solidFill>
                </a:uFill>
                <a:latin typeface="Tahoma"/>
                <a:cs typeface="Tahoma"/>
                <a:hlinkClick r:id="rId6"/>
              </a:rPr>
              <a:t>Learn</a:t>
            </a:r>
            <a:r>
              <a:rPr sz="1200" b="1" u="sng" spc="-40" dirty="0">
                <a:solidFill>
                  <a:srgbClr val="4184F3"/>
                </a:solidFill>
                <a:uFill>
                  <a:solidFill>
                    <a:srgbClr val="4184F3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200" b="1" u="sng" spc="-70" dirty="0">
                <a:solidFill>
                  <a:srgbClr val="4184F3"/>
                </a:solidFill>
                <a:uFill>
                  <a:solidFill>
                    <a:srgbClr val="4184F3"/>
                  </a:solidFill>
                </a:uFill>
                <a:latin typeface="Tahoma"/>
                <a:cs typeface="Tahoma"/>
                <a:hlinkClick r:id="rId6"/>
              </a:rPr>
              <a:t>More:</a:t>
            </a:r>
            <a:r>
              <a:rPr sz="1200" b="1" u="sng" spc="-30" dirty="0">
                <a:solidFill>
                  <a:srgbClr val="4184F3"/>
                </a:solidFill>
                <a:uFill>
                  <a:solidFill>
                    <a:srgbClr val="4184F3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200" b="1" u="sng" spc="-70" dirty="0">
                <a:solidFill>
                  <a:srgbClr val="4184F3"/>
                </a:solidFill>
                <a:uFill>
                  <a:solidFill>
                    <a:srgbClr val="4184F3"/>
                  </a:solidFill>
                </a:uFill>
                <a:latin typeface="Tahoma"/>
                <a:cs typeface="Tahoma"/>
                <a:hlinkClick r:id="rId6"/>
              </a:rPr>
              <a:t>goo.gl/jyCEG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61008" y="1964817"/>
            <a:ext cx="396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User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46708" y="3999991"/>
            <a:ext cx="621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Session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15730" y="5933033"/>
            <a:ext cx="2019935" cy="43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10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Pageview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Digital</a:t>
            </a:r>
            <a:r>
              <a:rPr sz="800" spc="-3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CCCCCC"/>
                </a:solidFill>
                <a:latin typeface="Tahoma"/>
                <a:cs typeface="Tahoma"/>
              </a:rPr>
              <a:t>analytics</a:t>
            </a: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 &amp;</a:t>
            </a:r>
            <a:r>
              <a:rPr sz="800" spc="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Google</a:t>
            </a:r>
            <a:r>
              <a:rPr sz="800" spc="-3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CCCCCC"/>
                </a:solidFill>
                <a:latin typeface="Tahoma"/>
                <a:cs typeface="Tahoma"/>
              </a:rPr>
              <a:t>Analytics</a:t>
            </a:r>
            <a:r>
              <a:rPr sz="800" spc="-2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CCCCCC"/>
                </a:solidFill>
                <a:latin typeface="Tahoma"/>
                <a:cs typeface="Tahoma"/>
              </a:rPr>
              <a:t>UI</a:t>
            </a:r>
            <a:r>
              <a:rPr sz="800" spc="-1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CCCCCC"/>
                </a:solidFill>
                <a:latin typeface="Tahoma"/>
                <a:cs typeface="Tahoma"/>
              </a:rPr>
              <a:t>tour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668511" y="2455164"/>
            <a:ext cx="670560" cy="494030"/>
            <a:chOff x="8668511" y="2455164"/>
            <a:chExt cx="670560" cy="49403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68511" y="2455164"/>
              <a:ext cx="670559" cy="49377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819387" y="2516124"/>
              <a:ext cx="370205" cy="371475"/>
            </a:xfrm>
            <a:custGeom>
              <a:avLst/>
              <a:gdLst/>
              <a:ahLst/>
              <a:cxnLst/>
              <a:rect l="l" t="t" r="r" b="b"/>
              <a:pathLst>
                <a:path w="370204" h="371475">
                  <a:moveTo>
                    <a:pt x="0" y="0"/>
                  </a:moveTo>
                  <a:lnTo>
                    <a:pt x="0" y="371348"/>
                  </a:lnTo>
                  <a:lnTo>
                    <a:pt x="369823" y="185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60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002780" y="2467355"/>
            <a:ext cx="670560" cy="489584"/>
            <a:chOff x="7002780" y="2467355"/>
            <a:chExt cx="670560" cy="489584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2780" y="2467355"/>
              <a:ext cx="670559" cy="48920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153656" y="2528315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30">
                  <a:moveTo>
                    <a:pt x="366775" y="0"/>
                  </a:moveTo>
                  <a:lnTo>
                    <a:pt x="0" y="183387"/>
                  </a:lnTo>
                  <a:lnTo>
                    <a:pt x="366775" y="366775"/>
                  </a:lnTo>
                  <a:lnTo>
                    <a:pt x="366775" y="0"/>
                  </a:lnTo>
                  <a:close/>
                </a:path>
              </a:pathLst>
            </a:custGeom>
            <a:solidFill>
              <a:srgbClr val="000000">
                <a:alpha val="3960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141720" y="2462783"/>
            <a:ext cx="670560" cy="494030"/>
            <a:chOff x="6141720" y="2462783"/>
            <a:chExt cx="670560" cy="494030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1720" y="2462783"/>
              <a:ext cx="670559" cy="4937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291072" y="2523731"/>
              <a:ext cx="371475" cy="370205"/>
            </a:xfrm>
            <a:custGeom>
              <a:avLst/>
              <a:gdLst/>
              <a:ahLst/>
              <a:cxnLst/>
              <a:rect l="l" t="t" r="r" b="b"/>
              <a:pathLst>
                <a:path w="371475" h="370205">
                  <a:moveTo>
                    <a:pt x="46418" y="0"/>
                  </a:moveTo>
                  <a:lnTo>
                    <a:pt x="0" y="0"/>
                  </a:lnTo>
                  <a:lnTo>
                    <a:pt x="0" y="369836"/>
                  </a:lnTo>
                  <a:lnTo>
                    <a:pt x="46418" y="369836"/>
                  </a:lnTo>
                  <a:lnTo>
                    <a:pt x="46418" y="0"/>
                  </a:lnTo>
                  <a:close/>
                </a:path>
                <a:path w="371475" h="370205">
                  <a:moveTo>
                    <a:pt x="371348" y="12"/>
                  </a:moveTo>
                  <a:lnTo>
                    <a:pt x="92837" y="184924"/>
                  </a:lnTo>
                  <a:lnTo>
                    <a:pt x="371348" y="369836"/>
                  </a:lnTo>
                  <a:lnTo>
                    <a:pt x="371348" y="12"/>
                  </a:lnTo>
                  <a:close/>
                </a:path>
              </a:pathLst>
            </a:custGeom>
            <a:solidFill>
              <a:srgbClr val="000000">
                <a:alpha val="3960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9474707" y="2462783"/>
            <a:ext cx="670560" cy="487680"/>
            <a:chOff x="9474707" y="2462783"/>
            <a:chExt cx="670560" cy="487680"/>
          </a:xfrm>
        </p:grpSpPr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74707" y="2462783"/>
              <a:ext cx="670559" cy="48767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627108" y="2523743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273939" y="182626"/>
                  </a:moveTo>
                  <a:lnTo>
                    <a:pt x="0" y="0"/>
                  </a:lnTo>
                  <a:lnTo>
                    <a:pt x="0" y="365252"/>
                  </a:lnTo>
                  <a:lnTo>
                    <a:pt x="273939" y="182626"/>
                  </a:lnTo>
                  <a:close/>
                </a:path>
                <a:path w="365759" h="365760">
                  <a:moveTo>
                    <a:pt x="365175" y="38"/>
                  </a:moveTo>
                  <a:lnTo>
                    <a:pt x="319532" y="38"/>
                  </a:lnTo>
                  <a:lnTo>
                    <a:pt x="319532" y="365252"/>
                  </a:lnTo>
                  <a:lnTo>
                    <a:pt x="365175" y="365252"/>
                  </a:lnTo>
                  <a:lnTo>
                    <a:pt x="365175" y="38"/>
                  </a:lnTo>
                  <a:close/>
                </a:path>
              </a:pathLst>
            </a:custGeom>
            <a:solidFill>
              <a:srgbClr val="000000">
                <a:alpha val="3960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851647" y="1927860"/>
            <a:ext cx="670560" cy="1021080"/>
            <a:chOff x="7851647" y="1927860"/>
            <a:chExt cx="670560" cy="1021080"/>
          </a:xfrm>
        </p:grpSpPr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1647" y="1927860"/>
              <a:ext cx="670559" cy="48920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976616" y="1984298"/>
              <a:ext cx="396240" cy="381000"/>
            </a:xfrm>
            <a:custGeom>
              <a:avLst/>
              <a:gdLst/>
              <a:ahLst/>
              <a:cxnLst/>
              <a:rect l="l" t="t" r="r" b="b"/>
              <a:pathLst>
                <a:path w="396240" h="381000">
                  <a:moveTo>
                    <a:pt x="121500" y="0"/>
                  </a:moveTo>
                  <a:lnTo>
                    <a:pt x="0" y="0"/>
                  </a:lnTo>
                  <a:lnTo>
                    <a:pt x="0" y="380695"/>
                  </a:lnTo>
                  <a:lnTo>
                    <a:pt x="121500" y="380695"/>
                  </a:lnTo>
                  <a:lnTo>
                    <a:pt x="121500" y="0"/>
                  </a:lnTo>
                  <a:close/>
                </a:path>
                <a:path w="396240" h="381000">
                  <a:moveTo>
                    <a:pt x="395947" y="0"/>
                  </a:moveTo>
                  <a:lnTo>
                    <a:pt x="274447" y="0"/>
                  </a:lnTo>
                  <a:lnTo>
                    <a:pt x="274447" y="380695"/>
                  </a:lnTo>
                  <a:lnTo>
                    <a:pt x="395947" y="380695"/>
                  </a:lnTo>
                  <a:lnTo>
                    <a:pt x="395947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1647" y="2459736"/>
              <a:ext cx="670559" cy="48920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953755" y="2516174"/>
              <a:ext cx="462915" cy="381000"/>
            </a:xfrm>
            <a:custGeom>
              <a:avLst/>
              <a:gdLst/>
              <a:ahLst/>
              <a:cxnLst/>
              <a:rect l="l" t="t" r="r" b="b"/>
              <a:pathLst>
                <a:path w="462915" h="381000">
                  <a:moveTo>
                    <a:pt x="462673" y="0"/>
                  </a:moveTo>
                  <a:lnTo>
                    <a:pt x="0" y="0"/>
                  </a:lnTo>
                  <a:lnTo>
                    <a:pt x="0" y="380695"/>
                  </a:lnTo>
                  <a:lnTo>
                    <a:pt x="462673" y="380695"/>
                  </a:lnTo>
                  <a:lnTo>
                    <a:pt x="462673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9814559" y="2061972"/>
            <a:ext cx="1540510" cy="274320"/>
          </a:xfrm>
          <a:custGeom>
            <a:avLst/>
            <a:gdLst/>
            <a:ahLst/>
            <a:cxnLst/>
            <a:rect l="l" t="t" r="r" b="b"/>
            <a:pathLst>
              <a:path w="1540509" h="274319">
                <a:moveTo>
                  <a:pt x="1494536" y="0"/>
                </a:moveTo>
                <a:lnTo>
                  <a:pt x="45847" y="0"/>
                </a:lnTo>
                <a:lnTo>
                  <a:pt x="27940" y="3555"/>
                </a:lnTo>
                <a:lnTo>
                  <a:pt x="13462" y="13335"/>
                </a:lnTo>
                <a:lnTo>
                  <a:pt x="3556" y="27812"/>
                </a:lnTo>
                <a:lnTo>
                  <a:pt x="0" y="45592"/>
                </a:lnTo>
                <a:lnTo>
                  <a:pt x="0" y="228218"/>
                </a:lnTo>
                <a:lnTo>
                  <a:pt x="3556" y="245999"/>
                </a:lnTo>
                <a:lnTo>
                  <a:pt x="13462" y="260476"/>
                </a:lnTo>
                <a:lnTo>
                  <a:pt x="27940" y="270255"/>
                </a:lnTo>
                <a:lnTo>
                  <a:pt x="45847" y="273812"/>
                </a:lnTo>
                <a:lnTo>
                  <a:pt x="1494536" y="273812"/>
                </a:lnTo>
                <a:lnTo>
                  <a:pt x="1512443" y="270255"/>
                </a:lnTo>
                <a:lnTo>
                  <a:pt x="1526921" y="260476"/>
                </a:lnTo>
                <a:lnTo>
                  <a:pt x="1536827" y="245999"/>
                </a:lnTo>
                <a:lnTo>
                  <a:pt x="1540383" y="228218"/>
                </a:lnTo>
                <a:lnTo>
                  <a:pt x="1540383" y="45592"/>
                </a:lnTo>
                <a:lnTo>
                  <a:pt x="1532636" y="20319"/>
                </a:lnTo>
                <a:lnTo>
                  <a:pt x="1494536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383393" y="2087118"/>
            <a:ext cx="484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Event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851647" y="1269491"/>
            <a:ext cx="2419985" cy="431165"/>
          </a:xfrm>
          <a:custGeom>
            <a:avLst/>
            <a:gdLst/>
            <a:ahLst/>
            <a:cxnLst/>
            <a:rect l="l" t="t" r="r" b="b"/>
            <a:pathLst>
              <a:path w="2419984" h="431164">
                <a:moveTo>
                  <a:pt x="2347595" y="0"/>
                </a:moveTo>
                <a:lnTo>
                  <a:pt x="72008" y="0"/>
                </a:lnTo>
                <a:lnTo>
                  <a:pt x="43942" y="5587"/>
                </a:lnTo>
                <a:lnTo>
                  <a:pt x="21081" y="21082"/>
                </a:lnTo>
                <a:lnTo>
                  <a:pt x="5715" y="43815"/>
                </a:lnTo>
                <a:lnTo>
                  <a:pt x="0" y="71755"/>
                </a:lnTo>
                <a:lnTo>
                  <a:pt x="0" y="359029"/>
                </a:lnTo>
                <a:lnTo>
                  <a:pt x="5715" y="386969"/>
                </a:lnTo>
                <a:lnTo>
                  <a:pt x="21081" y="409829"/>
                </a:lnTo>
                <a:lnTo>
                  <a:pt x="43942" y="425196"/>
                </a:lnTo>
                <a:lnTo>
                  <a:pt x="72008" y="430911"/>
                </a:lnTo>
                <a:lnTo>
                  <a:pt x="2347595" y="430911"/>
                </a:lnTo>
                <a:lnTo>
                  <a:pt x="2375661" y="425196"/>
                </a:lnTo>
                <a:lnTo>
                  <a:pt x="2398522" y="409829"/>
                </a:lnTo>
                <a:lnTo>
                  <a:pt x="2413888" y="386969"/>
                </a:lnTo>
                <a:lnTo>
                  <a:pt x="2419604" y="359029"/>
                </a:lnTo>
                <a:lnTo>
                  <a:pt x="2419604" y="71755"/>
                </a:lnTo>
                <a:lnTo>
                  <a:pt x="2414143" y="44323"/>
                </a:lnTo>
                <a:lnTo>
                  <a:pt x="2387600" y="12065"/>
                </a:lnTo>
                <a:lnTo>
                  <a:pt x="2347595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639047" y="1372870"/>
            <a:ext cx="9766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Interactions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572767" y="4575047"/>
            <a:ext cx="2133600" cy="1026160"/>
            <a:chOff x="1572767" y="4575047"/>
            <a:chExt cx="2133600" cy="1026160"/>
          </a:xfrm>
        </p:grpSpPr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2767" y="4575047"/>
              <a:ext cx="559307" cy="27431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47059" y="4683251"/>
              <a:ext cx="559308" cy="27584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9363" y="5326379"/>
              <a:ext cx="559307" cy="27431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87623" y="5285231"/>
              <a:ext cx="559308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7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027" y="-393966"/>
            <a:ext cx="10058400" cy="1450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3200" dirty="0"/>
              <a:t>GA</a:t>
            </a:r>
            <a:r>
              <a:rPr sz="3200" spc="-145" dirty="0"/>
              <a:t> </a:t>
            </a:r>
            <a:r>
              <a:rPr sz="3200" spc="-195" dirty="0"/>
              <a:t>reports </a:t>
            </a:r>
            <a:r>
              <a:rPr sz="3200" spc="-235" dirty="0"/>
              <a:t>are</a:t>
            </a:r>
            <a:r>
              <a:rPr sz="3200" spc="-170" dirty="0"/>
              <a:t> </a:t>
            </a:r>
            <a:r>
              <a:rPr sz="3200" spc="-225" dirty="0"/>
              <a:t>grouped</a:t>
            </a:r>
            <a:r>
              <a:rPr sz="3200" spc="-185" dirty="0"/>
              <a:t> </a:t>
            </a:r>
            <a:r>
              <a:rPr sz="3200" spc="-204" dirty="0"/>
              <a:t>together</a:t>
            </a:r>
            <a:r>
              <a:rPr sz="3200" spc="-190" dirty="0"/>
              <a:t> </a:t>
            </a:r>
            <a:r>
              <a:rPr sz="3200" spc="-180" dirty="0"/>
              <a:t>into</a:t>
            </a:r>
            <a:r>
              <a:rPr sz="3200" spc="-160" dirty="0"/>
              <a:t> </a:t>
            </a:r>
            <a:r>
              <a:rPr sz="3200" spc="-190" dirty="0"/>
              <a:t>4</a:t>
            </a:r>
            <a:r>
              <a:rPr sz="3200" spc="-170" dirty="0"/>
              <a:t> </a:t>
            </a:r>
            <a:r>
              <a:rPr sz="3200" spc="-300" dirty="0"/>
              <a:t>main </a:t>
            </a:r>
            <a:r>
              <a:rPr sz="3200" spc="-75" dirty="0"/>
              <a:t>sections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947406" y="1647189"/>
            <a:ext cx="1343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solidFill>
                  <a:srgbClr val="666666"/>
                </a:solidFill>
                <a:latin typeface="Tahoma"/>
                <a:cs typeface="Tahoma"/>
              </a:rPr>
              <a:t>Who</a:t>
            </a:r>
            <a:r>
              <a:rPr sz="1600" spc="-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are</a:t>
            </a:r>
            <a:r>
              <a:rPr sz="1600" spc="-8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ahoma"/>
                <a:cs typeface="Tahoma"/>
              </a:rPr>
              <a:t>they?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7444" y="1600200"/>
            <a:ext cx="1967230" cy="571500"/>
          </a:xfrm>
          <a:custGeom>
            <a:avLst/>
            <a:gdLst/>
            <a:ahLst/>
            <a:cxnLst/>
            <a:rect l="l" t="t" r="r" b="b"/>
            <a:pathLst>
              <a:path w="1967229" h="571500">
                <a:moveTo>
                  <a:pt x="1798574" y="0"/>
                </a:moveTo>
                <a:lnTo>
                  <a:pt x="0" y="0"/>
                </a:lnTo>
                <a:lnTo>
                  <a:pt x="0" y="571246"/>
                </a:lnTo>
                <a:lnTo>
                  <a:pt x="1798574" y="571246"/>
                </a:lnTo>
                <a:lnTo>
                  <a:pt x="1966976" y="285623"/>
                </a:lnTo>
                <a:lnTo>
                  <a:pt x="1798574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7444" y="3784091"/>
            <a:ext cx="1967230" cy="571500"/>
          </a:xfrm>
          <a:custGeom>
            <a:avLst/>
            <a:gdLst/>
            <a:ahLst/>
            <a:cxnLst/>
            <a:rect l="l" t="t" r="r" b="b"/>
            <a:pathLst>
              <a:path w="1967229" h="571500">
                <a:moveTo>
                  <a:pt x="1798574" y="0"/>
                </a:moveTo>
                <a:lnTo>
                  <a:pt x="0" y="0"/>
                </a:lnTo>
                <a:lnTo>
                  <a:pt x="0" y="571245"/>
                </a:lnTo>
                <a:lnTo>
                  <a:pt x="1798574" y="571245"/>
                </a:lnTo>
                <a:lnTo>
                  <a:pt x="1966976" y="285622"/>
                </a:lnTo>
                <a:lnTo>
                  <a:pt x="1798574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7444" y="4873752"/>
            <a:ext cx="1967230" cy="571500"/>
          </a:xfrm>
          <a:custGeom>
            <a:avLst/>
            <a:gdLst/>
            <a:ahLst/>
            <a:cxnLst/>
            <a:rect l="l" t="t" r="r" b="b"/>
            <a:pathLst>
              <a:path w="1967229" h="571500">
                <a:moveTo>
                  <a:pt x="1798574" y="0"/>
                </a:moveTo>
                <a:lnTo>
                  <a:pt x="0" y="0"/>
                </a:lnTo>
                <a:lnTo>
                  <a:pt x="0" y="571246"/>
                </a:lnTo>
                <a:lnTo>
                  <a:pt x="1798574" y="571246"/>
                </a:lnTo>
                <a:lnTo>
                  <a:pt x="1966976" y="285623"/>
                </a:lnTo>
                <a:lnTo>
                  <a:pt x="1798574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7444" y="2691383"/>
            <a:ext cx="1967230" cy="571500"/>
          </a:xfrm>
          <a:custGeom>
            <a:avLst/>
            <a:gdLst/>
            <a:ahLst/>
            <a:cxnLst/>
            <a:rect l="l" t="t" r="r" b="b"/>
            <a:pathLst>
              <a:path w="1967229" h="571500">
                <a:moveTo>
                  <a:pt x="1798574" y="0"/>
                </a:moveTo>
                <a:lnTo>
                  <a:pt x="0" y="0"/>
                </a:lnTo>
                <a:lnTo>
                  <a:pt x="0" y="571245"/>
                </a:lnTo>
                <a:lnTo>
                  <a:pt x="1798574" y="571245"/>
                </a:lnTo>
                <a:lnTo>
                  <a:pt x="1966976" y="285623"/>
                </a:lnTo>
                <a:lnTo>
                  <a:pt x="1798574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16722" y="2757931"/>
            <a:ext cx="20504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solidFill>
                  <a:srgbClr val="666666"/>
                </a:solidFill>
                <a:latin typeface="Tahoma"/>
                <a:cs typeface="Tahoma"/>
              </a:rPr>
              <a:t>How</a:t>
            </a:r>
            <a:r>
              <a:rPr sz="1600" spc="-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did</a:t>
            </a:r>
            <a:r>
              <a:rPr sz="1600" spc="-4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they</a:t>
            </a:r>
            <a:r>
              <a:rPr sz="1600" spc="-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ﬁnd</a:t>
            </a:r>
            <a:r>
              <a:rPr sz="1600" spc="-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Tahoma"/>
                <a:cs typeface="Tahoma"/>
              </a:rPr>
              <a:t>me?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7406" y="3915867"/>
            <a:ext cx="1947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What</a:t>
            </a:r>
            <a:r>
              <a:rPr sz="1600" spc="-2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are they</a:t>
            </a:r>
            <a:r>
              <a:rPr sz="1600" spc="-2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ahoma"/>
                <a:cs typeface="Tahoma"/>
              </a:rPr>
              <a:t>doing?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7406" y="5001514"/>
            <a:ext cx="2557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What</a:t>
            </a:r>
            <a:r>
              <a:rPr sz="1600" spc="-1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are</a:t>
            </a:r>
            <a:r>
              <a:rPr sz="1600" spc="1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they</a:t>
            </a:r>
            <a:r>
              <a:rPr sz="1600" spc="-1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worth</a:t>
            </a:r>
            <a:r>
              <a:rPr sz="1600" spc="2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to</a:t>
            </a:r>
            <a:r>
              <a:rPr sz="1600" spc="-1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Tahoma"/>
                <a:cs typeface="Tahoma"/>
              </a:rPr>
              <a:t>me?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" y="1501139"/>
            <a:ext cx="442112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ция">
  <a:themeElements>
    <a:clrScheme name="Ретроспекция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ц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ция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4372</TotalTime>
  <Words>1541</Words>
  <Application>Microsoft Office PowerPoint</Application>
  <PresentationFormat>Широк екран</PresentationFormat>
  <Paragraphs>302</Paragraphs>
  <Slides>62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62</vt:i4>
      </vt:variant>
    </vt:vector>
  </HeadingPairs>
  <TitlesOfParts>
    <vt:vector size="68" baseType="lpstr">
      <vt:lpstr>Calibri</vt:lpstr>
      <vt:lpstr>Calibri Light</vt:lpstr>
      <vt:lpstr>Lucida Sans</vt:lpstr>
      <vt:lpstr>Tahoma</vt:lpstr>
      <vt:lpstr>Times New Roman</vt:lpstr>
      <vt:lpstr>Ретроспекция</vt:lpstr>
      <vt:lpstr>Презентация на PowerPoint</vt:lpstr>
      <vt:lpstr>Google Analytics: the world leader in web analytics</vt:lpstr>
      <vt:lpstr>Implementation and customization</vt:lpstr>
      <vt:lpstr>Implementation and customization</vt:lpstr>
      <vt:lpstr>How can I sign up?</vt:lpstr>
      <vt:lpstr>Google Analytics uses an account structure to organize the data from multiple websites and clients.</vt:lpstr>
      <vt:lpstr>Google Analytics collects and calculates metrics along a wide variety of different dimensions</vt:lpstr>
      <vt:lpstr>Google Analytics collects data using this hierarchy</vt:lpstr>
      <vt:lpstr>GA reports are grouped together into 4 main sections</vt:lpstr>
      <vt:lpstr>Google Analytics Demo account</vt:lpstr>
      <vt:lpstr>Презентация на PowerPoint</vt:lpstr>
      <vt:lpstr>Let’s start with how Google Analytics is organized</vt:lpstr>
      <vt:lpstr>You can switch between accounts at any time</vt:lpstr>
      <vt:lpstr>Audiences</vt:lpstr>
      <vt:lpstr>Acquisition</vt:lpstr>
      <vt:lpstr>Filters</vt:lpstr>
      <vt:lpstr>Filters</vt:lpstr>
      <vt:lpstr>Filters</vt:lpstr>
      <vt:lpstr>Built in segments vs. custom segments</vt:lpstr>
      <vt:lpstr>Built in segments vs. custom segments</vt:lpstr>
      <vt:lpstr>Built in segments vs. custom segments</vt:lpstr>
      <vt:lpstr>New vs. returning users</vt:lpstr>
      <vt:lpstr>New vs. returning users</vt:lpstr>
      <vt:lpstr>Built in segments are great. Custom segments are better!</vt:lpstr>
      <vt:lpstr>Google Analytics course for beginners</vt:lpstr>
      <vt:lpstr>Site search report</vt:lpstr>
      <vt:lpstr>Goal setup</vt:lpstr>
      <vt:lpstr>Goal setup</vt:lpstr>
      <vt:lpstr>Goal setup</vt:lpstr>
      <vt:lpstr>Goal setup</vt:lpstr>
      <vt:lpstr>Goal setup</vt:lpstr>
      <vt:lpstr>Event tracking</vt:lpstr>
      <vt:lpstr>A single user</vt:lpstr>
      <vt:lpstr>If GA tracks pageviews, how do we track stuff like this?</vt:lpstr>
      <vt:lpstr>Interaction classiﬁcation</vt:lpstr>
      <vt:lpstr>Any interaction at all can be an event</vt:lpstr>
      <vt:lpstr>Презентация на PowerPoint</vt:lpstr>
      <vt:lpstr>Презентация на PowerPoint</vt:lpstr>
      <vt:lpstr>What kinds of trafﬁc are there in Google Analytics?</vt:lpstr>
      <vt:lpstr>Each visit to your site has several attributes</vt:lpstr>
      <vt:lpstr>Each visit to your site has several attributes</vt:lpstr>
      <vt:lpstr>Презентация на PowerPoint</vt:lpstr>
      <vt:lpstr>Презентация на PowerPoint</vt:lpstr>
      <vt:lpstr>Презентация на PowerPoint</vt:lpstr>
      <vt:lpstr>MCF reports</vt:lpstr>
      <vt:lpstr>Презентация на PowerPoint</vt:lpstr>
      <vt:lpstr>Different channels behave differently</vt:lpstr>
      <vt:lpstr>There are so many ways a user can get to your content…</vt:lpstr>
      <vt:lpstr>There are so many ways a user can get to your content…</vt:lpstr>
      <vt:lpstr>Attribution Context</vt:lpstr>
      <vt:lpstr>But how do we determine who gets credit in a situation like this one?</vt:lpstr>
      <vt:lpstr>Answering this question is what we call attribution</vt:lpstr>
      <vt:lpstr>Visually, here’s what Last Click looks like</vt:lpstr>
      <vt:lpstr>Visually, here’s what Last Non-Direct click looks like</vt:lpstr>
      <vt:lpstr>Visually, here’s what ﬁrst looks like</vt:lpstr>
      <vt:lpstr>Linear attribution model</vt:lpstr>
      <vt:lpstr>Time Decay model</vt:lpstr>
      <vt:lpstr>Position-Based model</vt:lpstr>
      <vt:lpstr>Time for a (very informal) quiz</vt:lpstr>
      <vt:lpstr>Building your own models</vt:lpstr>
      <vt:lpstr>Custom models</vt:lpstr>
      <vt:lpstr> Google Analytics Course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9</cp:revision>
  <dcterms:created xsi:type="dcterms:W3CDTF">2025-02-17T08:25:58Z</dcterms:created>
  <dcterms:modified xsi:type="dcterms:W3CDTF">2025-02-22T08:12:03Z</dcterms:modified>
</cp:coreProperties>
</file>